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17">
  <p:sldMasterIdLst>
    <p:sldMasterId id="2147483933" r:id="rId2"/>
  </p:sldMasterIdLst>
  <p:notesMasterIdLst>
    <p:notesMasterId r:id="rId97"/>
  </p:notesMasterIdLst>
  <p:handoutMasterIdLst>
    <p:handoutMasterId r:id="rId98"/>
  </p:handoutMasterIdLst>
  <p:sldIdLst>
    <p:sldId id="438" r:id="rId3"/>
    <p:sldId id="439" r:id="rId4"/>
    <p:sldId id="494" r:id="rId5"/>
    <p:sldId id="440" r:id="rId6"/>
    <p:sldId id="441" r:id="rId7"/>
    <p:sldId id="442" r:id="rId8"/>
    <p:sldId id="444" r:id="rId9"/>
    <p:sldId id="443" r:id="rId10"/>
    <p:sldId id="446" r:id="rId11"/>
    <p:sldId id="445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61" r:id="rId22"/>
    <p:sldId id="462" r:id="rId23"/>
    <p:sldId id="456" r:id="rId24"/>
    <p:sldId id="493" r:id="rId25"/>
    <p:sldId id="457" r:id="rId26"/>
    <p:sldId id="458" r:id="rId27"/>
    <p:sldId id="459" r:id="rId28"/>
    <p:sldId id="465" r:id="rId29"/>
    <p:sldId id="492" r:id="rId30"/>
    <p:sldId id="466" r:id="rId31"/>
    <p:sldId id="467" r:id="rId32"/>
    <p:sldId id="469" r:id="rId33"/>
    <p:sldId id="470" r:id="rId34"/>
    <p:sldId id="471" r:id="rId35"/>
    <p:sldId id="472" r:id="rId36"/>
    <p:sldId id="473" r:id="rId37"/>
    <p:sldId id="474" r:id="rId38"/>
    <p:sldId id="475" r:id="rId39"/>
    <p:sldId id="476" r:id="rId40"/>
    <p:sldId id="477" r:id="rId41"/>
    <p:sldId id="478" r:id="rId42"/>
    <p:sldId id="479" r:id="rId43"/>
    <p:sldId id="481" r:id="rId44"/>
    <p:sldId id="482" r:id="rId45"/>
    <p:sldId id="483" r:id="rId46"/>
    <p:sldId id="484" r:id="rId47"/>
    <p:sldId id="485" r:id="rId48"/>
    <p:sldId id="486" r:id="rId49"/>
    <p:sldId id="487" r:id="rId50"/>
    <p:sldId id="491" r:id="rId51"/>
    <p:sldId id="488" r:id="rId52"/>
    <p:sldId id="489" r:id="rId53"/>
    <p:sldId id="490" r:id="rId54"/>
    <p:sldId id="495" r:id="rId55"/>
    <p:sldId id="496" r:id="rId56"/>
    <p:sldId id="498" r:id="rId57"/>
    <p:sldId id="499" r:id="rId58"/>
    <p:sldId id="500" r:id="rId59"/>
    <p:sldId id="501" r:id="rId60"/>
    <p:sldId id="502" r:id="rId61"/>
    <p:sldId id="503" r:id="rId62"/>
    <p:sldId id="504" r:id="rId63"/>
    <p:sldId id="505" r:id="rId64"/>
    <p:sldId id="506" r:id="rId65"/>
    <p:sldId id="507" r:id="rId66"/>
    <p:sldId id="508" r:id="rId67"/>
    <p:sldId id="509" r:id="rId68"/>
    <p:sldId id="510" r:id="rId69"/>
    <p:sldId id="511" r:id="rId70"/>
    <p:sldId id="512" r:id="rId71"/>
    <p:sldId id="513" r:id="rId72"/>
    <p:sldId id="514" r:id="rId73"/>
    <p:sldId id="515" r:id="rId74"/>
    <p:sldId id="516" r:id="rId75"/>
    <p:sldId id="517" r:id="rId76"/>
    <p:sldId id="518" r:id="rId77"/>
    <p:sldId id="519" r:id="rId78"/>
    <p:sldId id="520" r:id="rId79"/>
    <p:sldId id="521" r:id="rId80"/>
    <p:sldId id="522" r:id="rId81"/>
    <p:sldId id="523" r:id="rId82"/>
    <p:sldId id="524" r:id="rId83"/>
    <p:sldId id="525" r:id="rId84"/>
    <p:sldId id="526" r:id="rId85"/>
    <p:sldId id="527" r:id="rId86"/>
    <p:sldId id="528" r:id="rId87"/>
    <p:sldId id="529" r:id="rId88"/>
    <p:sldId id="530" r:id="rId89"/>
    <p:sldId id="531" r:id="rId90"/>
    <p:sldId id="532" r:id="rId91"/>
    <p:sldId id="533" r:id="rId92"/>
    <p:sldId id="463" r:id="rId93"/>
    <p:sldId id="464" r:id="rId94"/>
    <p:sldId id="534" r:id="rId95"/>
    <p:sldId id="331" r:id="rId9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4660"/>
  </p:normalViewPr>
  <p:slideViewPr>
    <p:cSldViewPr>
      <p:cViewPr varScale="1">
        <p:scale>
          <a:sx n="88" d="100"/>
          <a:sy n="88" d="100"/>
        </p:scale>
        <p:origin x="648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pPr/>
              <a:t>3/6/2024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a-IR" smtClean="0"/>
              <a:t>واحد علم سنجی دانشگاه علوم پزشکی کرمانشاه - پاییز 97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pPr/>
              <a:t>3/6/2024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a-IR" smtClean="0"/>
              <a:t>واحد علم سنجی دانشگاه علوم پزشکی کرمانشاه - پاییز 97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0556" y="1300786"/>
            <a:ext cx="8687713" cy="2509213"/>
          </a:xfrm>
        </p:spPr>
        <p:txBody>
          <a:bodyPr anchor="b">
            <a:normAutofit/>
          </a:bodyPr>
          <a:lstStyle>
            <a:lvl1pPr algn="ctr"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0556" y="3886201"/>
            <a:ext cx="8687713" cy="1371599"/>
          </a:xfrm>
        </p:spPr>
        <p:txBody>
          <a:bodyPr>
            <a:normAutofit/>
          </a:bodyPr>
          <a:lstStyle>
            <a:lvl1pPr marL="0" indent="0" algn="ctr">
              <a:buNone/>
              <a:defRPr sz="21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03A4-851A-4F70-8D86-503DDC1D3531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03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6" y="4289374"/>
            <a:ext cx="10361733" cy="81161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435" y="698261"/>
            <a:ext cx="9819974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6" y="5108728"/>
            <a:ext cx="10361753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0040-69FB-4CC9-B80E-FEA7FD0A86A7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3/6/2024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E4FD-7209-47EF-BDC4-9D5CD4D8CA82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23179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6" y="609600"/>
            <a:ext cx="10361753" cy="3427245"/>
          </a:xfrm>
        </p:spPr>
        <p:txBody>
          <a:bodyPr anchor="ctr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4204821"/>
            <a:ext cx="10361753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AB8E-DF72-4DA4-8046-90356EA2B96D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3/6/2024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E4FD-7209-47EF-BDC4-9D5CD4D8CA82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83551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99290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610032"/>
            <a:ext cx="8750020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6" y="4372797"/>
            <a:ext cx="10361753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F0E0-7C45-4B59-AD1E-3CDA49B4D1B2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3/6/2024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E4FD-7209-47EF-BDC4-9D5CD4D8CA82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227" y="75416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4809" y="29935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7439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2138722"/>
            <a:ext cx="10361753" cy="2511835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4662335"/>
            <a:ext cx="1036175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BB1D-8117-49C4-BBDA-1497DF529F30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3/6/2024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E4FD-7209-47EF-BDC4-9D5CD4D8CA82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84186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536" y="609600"/>
            <a:ext cx="10361753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536" y="2367093"/>
            <a:ext cx="329811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536" y="2943356"/>
            <a:ext cx="3298117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1230" y="2367093"/>
            <a:ext cx="329066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0192" y="2943356"/>
            <a:ext cx="330249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2367093"/>
            <a:ext cx="330406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1222" y="2943356"/>
            <a:ext cx="3304067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EAAA-2B86-4089-85D4-62726120D18E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3/6/2024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E4FD-7209-47EF-BDC4-9D5CD4D8CA82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8535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536" y="610772"/>
            <a:ext cx="10361753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536" y="4204820"/>
            <a:ext cx="329555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536" y="2367093"/>
            <a:ext cx="3295551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536" y="4781082"/>
            <a:ext cx="3295551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602" y="4204820"/>
            <a:ext cx="330096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0191" y="2367093"/>
            <a:ext cx="330249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191" y="4781081"/>
            <a:ext cx="330249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4204820"/>
            <a:ext cx="32998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1222" y="2367093"/>
            <a:ext cx="3304067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1097" y="4781079"/>
            <a:ext cx="3304192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AE86-B895-46CA-A531-1B90DB634841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3/6/2024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E4FD-7209-47EF-BDC4-9D5CD4D8CA82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1973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537" y="2367094"/>
            <a:ext cx="10361753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7165-415B-4580-A5AE-0ADAC595ACD4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64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609602"/>
            <a:ext cx="2552661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537" y="609602"/>
            <a:ext cx="7656730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1104-74C3-491E-8E64-29CDDB46C66B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70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2367093"/>
            <a:ext cx="10361127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3BA6-4385-4811-AD62-FCBF81A5A5F2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83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6" y="828564"/>
            <a:ext cx="10349056" cy="2736819"/>
          </a:xfrm>
        </p:spPr>
        <p:txBody>
          <a:bodyPr anchor="b">
            <a:normAutofit/>
          </a:bodyPr>
          <a:lstStyle>
            <a:lvl1pPr>
              <a:defRPr sz="3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36" y="3657458"/>
            <a:ext cx="10349056" cy="1368183"/>
          </a:xfrm>
        </p:spPr>
        <p:txBody>
          <a:bodyPr>
            <a:normAutofit/>
          </a:bodyPr>
          <a:lstStyle>
            <a:lvl1pPr marL="0" indent="0" algn="ctr">
              <a:buNone/>
              <a:defRPr sz="19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CB8-CCF9-43B3-9947-CFD93A633E22}" type="datetime1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82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2367093"/>
            <a:ext cx="510469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0593" y="2367093"/>
            <a:ext cx="51040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9B2-D854-47A9-B905-D0144E93E8CC}" type="datetime1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18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9" y="2371018"/>
            <a:ext cx="487220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537" y="3051013"/>
            <a:ext cx="510469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4757" y="2371018"/>
            <a:ext cx="488053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0593" y="3051013"/>
            <a:ext cx="510407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FFFE-56EB-4B8C-8DB7-B17DF2F35A16}" type="datetime1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78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1A3A-D8AF-4474-AB33-DD98380EFAF5}" type="datetime1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49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29A0-37B5-47DA-892E-C55EA6661753}" type="datetime1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8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09600"/>
            <a:ext cx="3934663" cy="2023252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6740" y="609601"/>
            <a:ext cx="6198548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2632852"/>
            <a:ext cx="3934664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7E10-7276-4531-82BF-7884ECACA006}" type="datetime1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48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09600"/>
            <a:ext cx="5933423" cy="2023254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2870" y="609601"/>
            <a:ext cx="3254510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2632853"/>
            <a:ext cx="5933403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C48E-7AA3-4DBA-8C6B-D08105BADC85}" type="datetime1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38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37" y="2367094"/>
            <a:ext cx="10361753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FC18DF-45EA-4552-86E1-DC49E4920A71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3/6/2024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C9E4FD-7209-47EF-BDC4-9D5CD4D8CA82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042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3599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19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7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opus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>
            <a:spLocks/>
          </p:cNvSpPr>
          <p:nvPr/>
        </p:nvSpPr>
        <p:spPr bwMode="ltGray">
          <a:xfrm>
            <a:off x="6374460" y="1245738"/>
            <a:ext cx="3628723" cy="3287587"/>
          </a:xfrm>
          <a:custGeom>
            <a:avLst/>
            <a:gdLst>
              <a:gd name="T0" fmla="*/ 2147483647 w 2287"/>
              <a:gd name="T1" fmla="*/ 2147483647 h 2072"/>
              <a:gd name="T2" fmla="*/ 2147483647 w 2287"/>
              <a:gd name="T3" fmla="*/ 2147483647 h 2072"/>
              <a:gd name="T4" fmla="*/ 2147483647 w 2287"/>
              <a:gd name="T5" fmla="*/ 2147483647 h 2072"/>
              <a:gd name="T6" fmla="*/ 2147483647 w 2287"/>
              <a:gd name="T7" fmla="*/ 2147483647 h 2072"/>
              <a:gd name="T8" fmla="*/ 2147483647 w 2287"/>
              <a:gd name="T9" fmla="*/ 2147483647 h 2072"/>
              <a:gd name="T10" fmla="*/ 2147483647 w 2287"/>
              <a:gd name="T11" fmla="*/ 2147483647 h 2072"/>
              <a:gd name="T12" fmla="*/ 2147483647 w 2287"/>
              <a:gd name="T13" fmla="*/ 2147483647 h 2072"/>
              <a:gd name="T14" fmla="*/ 2147483647 w 2287"/>
              <a:gd name="T15" fmla="*/ 2147483647 h 2072"/>
              <a:gd name="T16" fmla="*/ 2147483647 w 2287"/>
              <a:gd name="T17" fmla="*/ 2147483647 h 2072"/>
              <a:gd name="T18" fmla="*/ 2147483647 w 2287"/>
              <a:gd name="T19" fmla="*/ 2147483647 h 2072"/>
              <a:gd name="T20" fmla="*/ 2147483647 w 2287"/>
              <a:gd name="T21" fmla="*/ 2147483647 h 2072"/>
              <a:gd name="T22" fmla="*/ 2147483647 w 2287"/>
              <a:gd name="T23" fmla="*/ 2147483647 h 2072"/>
              <a:gd name="T24" fmla="*/ 2147483647 w 2287"/>
              <a:gd name="T25" fmla="*/ 2147483647 h 2072"/>
              <a:gd name="T26" fmla="*/ 2147483647 w 2287"/>
              <a:gd name="T27" fmla="*/ 2147483647 h 2072"/>
              <a:gd name="T28" fmla="*/ 2147483647 w 2287"/>
              <a:gd name="T29" fmla="*/ 2147483647 h 2072"/>
              <a:gd name="T30" fmla="*/ 2147483647 w 2287"/>
              <a:gd name="T31" fmla="*/ 2147483647 h 2072"/>
              <a:gd name="T32" fmla="*/ 2147483647 w 2287"/>
              <a:gd name="T33" fmla="*/ 2147483647 h 2072"/>
              <a:gd name="T34" fmla="*/ 2147483647 w 2287"/>
              <a:gd name="T35" fmla="*/ 2147483647 h 2072"/>
              <a:gd name="T36" fmla="*/ 2147483647 w 2287"/>
              <a:gd name="T37" fmla="*/ 2147483647 h 2072"/>
              <a:gd name="T38" fmla="*/ 2147483647 w 2287"/>
              <a:gd name="T39" fmla="*/ 2147483647 h 2072"/>
              <a:gd name="T40" fmla="*/ 2147483647 w 2287"/>
              <a:gd name="T41" fmla="*/ 2147483647 h 2072"/>
              <a:gd name="T42" fmla="*/ 2147483647 w 2287"/>
              <a:gd name="T43" fmla="*/ 2147483647 h 2072"/>
              <a:gd name="T44" fmla="*/ 2147483647 w 2287"/>
              <a:gd name="T45" fmla="*/ 2147483647 h 2072"/>
              <a:gd name="T46" fmla="*/ 2147483647 w 2287"/>
              <a:gd name="T47" fmla="*/ 2147483647 h 2072"/>
              <a:gd name="T48" fmla="*/ 2147483647 w 2287"/>
              <a:gd name="T49" fmla="*/ 2147483647 h 2072"/>
              <a:gd name="T50" fmla="*/ 2147483647 w 2287"/>
              <a:gd name="T51" fmla="*/ 2147483647 h 2072"/>
              <a:gd name="T52" fmla="*/ 2147483647 w 2287"/>
              <a:gd name="T53" fmla="*/ 2147483647 h 2072"/>
              <a:gd name="T54" fmla="*/ 2147483647 w 2287"/>
              <a:gd name="T55" fmla="*/ 2147483647 h 2072"/>
              <a:gd name="T56" fmla="*/ 2147483647 w 2287"/>
              <a:gd name="T57" fmla="*/ 2147483647 h 2072"/>
              <a:gd name="T58" fmla="*/ 2147483647 w 2287"/>
              <a:gd name="T59" fmla="*/ 2147483647 h 2072"/>
              <a:gd name="T60" fmla="*/ 2147483647 w 2287"/>
              <a:gd name="T61" fmla="*/ 2147483647 h 20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87"/>
              <a:gd name="T94" fmla="*/ 0 h 2072"/>
              <a:gd name="T95" fmla="*/ 2287 w 2287"/>
              <a:gd name="T96" fmla="*/ 2072 h 20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87" h="2072">
                <a:moveTo>
                  <a:pt x="2282" y="5"/>
                </a:moveTo>
                <a:cubicBezTo>
                  <a:pt x="2277" y="0"/>
                  <a:pt x="2239" y="132"/>
                  <a:pt x="2197" y="203"/>
                </a:cubicBezTo>
                <a:cubicBezTo>
                  <a:pt x="2155" y="274"/>
                  <a:pt x="2126" y="345"/>
                  <a:pt x="2027" y="430"/>
                </a:cubicBezTo>
                <a:cubicBezTo>
                  <a:pt x="1928" y="515"/>
                  <a:pt x="1762" y="643"/>
                  <a:pt x="1602" y="714"/>
                </a:cubicBezTo>
                <a:cubicBezTo>
                  <a:pt x="1442" y="785"/>
                  <a:pt x="1224" y="827"/>
                  <a:pt x="1063" y="855"/>
                </a:cubicBezTo>
                <a:cubicBezTo>
                  <a:pt x="902" y="883"/>
                  <a:pt x="751" y="884"/>
                  <a:pt x="638" y="884"/>
                </a:cubicBezTo>
                <a:cubicBezTo>
                  <a:pt x="525" y="884"/>
                  <a:pt x="434" y="869"/>
                  <a:pt x="382" y="855"/>
                </a:cubicBezTo>
                <a:cubicBezTo>
                  <a:pt x="330" y="841"/>
                  <a:pt x="345" y="799"/>
                  <a:pt x="326" y="799"/>
                </a:cubicBezTo>
                <a:cubicBezTo>
                  <a:pt x="307" y="799"/>
                  <a:pt x="297" y="831"/>
                  <a:pt x="269" y="855"/>
                </a:cubicBezTo>
                <a:cubicBezTo>
                  <a:pt x="241" y="879"/>
                  <a:pt x="189" y="903"/>
                  <a:pt x="156" y="941"/>
                </a:cubicBezTo>
                <a:cubicBezTo>
                  <a:pt x="123" y="979"/>
                  <a:pt x="95" y="1025"/>
                  <a:pt x="71" y="1082"/>
                </a:cubicBezTo>
                <a:cubicBezTo>
                  <a:pt x="47" y="1139"/>
                  <a:pt x="25" y="1209"/>
                  <a:pt x="14" y="1281"/>
                </a:cubicBezTo>
                <a:cubicBezTo>
                  <a:pt x="3" y="1353"/>
                  <a:pt x="4" y="1386"/>
                  <a:pt x="3" y="1516"/>
                </a:cubicBezTo>
                <a:cubicBezTo>
                  <a:pt x="2" y="1646"/>
                  <a:pt x="0" y="2056"/>
                  <a:pt x="7" y="2064"/>
                </a:cubicBezTo>
                <a:cubicBezTo>
                  <a:pt x="14" y="2072"/>
                  <a:pt x="31" y="1694"/>
                  <a:pt x="42" y="1564"/>
                </a:cubicBezTo>
                <a:cubicBezTo>
                  <a:pt x="53" y="1434"/>
                  <a:pt x="62" y="1356"/>
                  <a:pt x="71" y="1281"/>
                </a:cubicBezTo>
                <a:cubicBezTo>
                  <a:pt x="80" y="1206"/>
                  <a:pt x="85" y="1149"/>
                  <a:pt x="99" y="1111"/>
                </a:cubicBezTo>
                <a:cubicBezTo>
                  <a:pt x="113" y="1073"/>
                  <a:pt x="132" y="1068"/>
                  <a:pt x="156" y="1054"/>
                </a:cubicBezTo>
                <a:cubicBezTo>
                  <a:pt x="180" y="1040"/>
                  <a:pt x="213" y="1026"/>
                  <a:pt x="241" y="1026"/>
                </a:cubicBezTo>
                <a:cubicBezTo>
                  <a:pt x="269" y="1026"/>
                  <a:pt x="307" y="1045"/>
                  <a:pt x="326" y="1054"/>
                </a:cubicBezTo>
                <a:cubicBezTo>
                  <a:pt x="345" y="1063"/>
                  <a:pt x="340" y="1087"/>
                  <a:pt x="354" y="1082"/>
                </a:cubicBezTo>
                <a:cubicBezTo>
                  <a:pt x="368" y="1077"/>
                  <a:pt x="383" y="1031"/>
                  <a:pt x="411" y="1026"/>
                </a:cubicBezTo>
                <a:cubicBezTo>
                  <a:pt x="439" y="1021"/>
                  <a:pt x="449" y="1049"/>
                  <a:pt x="524" y="1054"/>
                </a:cubicBezTo>
                <a:cubicBezTo>
                  <a:pt x="599" y="1059"/>
                  <a:pt x="755" y="1064"/>
                  <a:pt x="864" y="1054"/>
                </a:cubicBezTo>
                <a:cubicBezTo>
                  <a:pt x="973" y="1044"/>
                  <a:pt x="1048" y="1035"/>
                  <a:pt x="1176" y="997"/>
                </a:cubicBezTo>
                <a:cubicBezTo>
                  <a:pt x="1304" y="959"/>
                  <a:pt x="1516" y="880"/>
                  <a:pt x="1630" y="827"/>
                </a:cubicBezTo>
                <a:cubicBezTo>
                  <a:pt x="1744" y="774"/>
                  <a:pt x="1795" y="724"/>
                  <a:pt x="1861" y="677"/>
                </a:cubicBezTo>
                <a:cubicBezTo>
                  <a:pt x="1927" y="630"/>
                  <a:pt x="1981" y="590"/>
                  <a:pt x="2027" y="544"/>
                </a:cubicBezTo>
                <a:cubicBezTo>
                  <a:pt x="2073" y="498"/>
                  <a:pt x="2107" y="454"/>
                  <a:pt x="2140" y="402"/>
                </a:cubicBezTo>
                <a:cubicBezTo>
                  <a:pt x="2173" y="350"/>
                  <a:pt x="2201" y="298"/>
                  <a:pt x="2225" y="232"/>
                </a:cubicBezTo>
                <a:cubicBezTo>
                  <a:pt x="2249" y="166"/>
                  <a:pt x="2287" y="10"/>
                  <a:pt x="2282" y="5"/>
                </a:cubicBezTo>
                <a:close/>
              </a:path>
            </a:pathLst>
          </a:custGeom>
          <a:ln/>
          <a:effectLst>
            <a:reflection blurRad="6350" stA="50000" endA="300" endPos="90000" dist="50800" dir="5400000" sy="-100000" algn="bl" rotWithShape="0"/>
            <a:softEdge rad="317500"/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fa-IR" sz="1798" b="1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Freeform 17" descr="80%"/>
          <p:cNvSpPr>
            <a:spLocks/>
          </p:cNvSpPr>
          <p:nvPr/>
        </p:nvSpPr>
        <p:spPr bwMode="ltGray">
          <a:xfrm>
            <a:off x="4418885" y="991871"/>
            <a:ext cx="3160653" cy="2760812"/>
          </a:xfrm>
          <a:custGeom>
            <a:avLst/>
            <a:gdLst>
              <a:gd name="T0" fmla="*/ 2147483647 w 1992"/>
              <a:gd name="T1" fmla="*/ 2147483647 h 1740"/>
              <a:gd name="T2" fmla="*/ 2147483647 w 1992"/>
              <a:gd name="T3" fmla="*/ 2147483647 h 1740"/>
              <a:gd name="T4" fmla="*/ 2147483647 w 1992"/>
              <a:gd name="T5" fmla="*/ 2147483647 h 1740"/>
              <a:gd name="T6" fmla="*/ 2147483647 w 1992"/>
              <a:gd name="T7" fmla="*/ 2147483647 h 1740"/>
              <a:gd name="T8" fmla="*/ 2147483647 w 1992"/>
              <a:gd name="T9" fmla="*/ 2147483647 h 1740"/>
              <a:gd name="T10" fmla="*/ 2147483647 w 1992"/>
              <a:gd name="T11" fmla="*/ 2147483647 h 1740"/>
              <a:gd name="T12" fmla="*/ 2147483647 w 1992"/>
              <a:gd name="T13" fmla="*/ 2147483647 h 1740"/>
              <a:gd name="T14" fmla="*/ 2147483647 w 1992"/>
              <a:gd name="T15" fmla="*/ 2147483647 h 1740"/>
              <a:gd name="T16" fmla="*/ 2147483647 w 1992"/>
              <a:gd name="T17" fmla="*/ 2147483647 h 1740"/>
              <a:gd name="T18" fmla="*/ 2147483647 w 1992"/>
              <a:gd name="T19" fmla="*/ 2147483647 h 1740"/>
              <a:gd name="T20" fmla="*/ 2147483647 w 1992"/>
              <a:gd name="T21" fmla="*/ 2147483647 h 1740"/>
              <a:gd name="T22" fmla="*/ 2147483647 w 1992"/>
              <a:gd name="T23" fmla="*/ 2147483647 h 1740"/>
              <a:gd name="T24" fmla="*/ 2147483647 w 1992"/>
              <a:gd name="T25" fmla="*/ 2147483647 h 1740"/>
              <a:gd name="T26" fmla="*/ 2147483647 w 1992"/>
              <a:gd name="T27" fmla="*/ 2147483647 h 1740"/>
              <a:gd name="T28" fmla="*/ 2147483647 w 1992"/>
              <a:gd name="T29" fmla="*/ 2147483647 h 1740"/>
              <a:gd name="T30" fmla="*/ 2147483647 w 1992"/>
              <a:gd name="T31" fmla="*/ 2147483647 h 1740"/>
              <a:gd name="T32" fmla="*/ 2147483647 w 1992"/>
              <a:gd name="T33" fmla="*/ 2147483647 h 1740"/>
              <a:gd name="T34" fmla="*/ 2147483647 w 1992"/>
              <a:gd name="T35" fmla="*/ 2147483647 h 1740"/>
              <a:gd name="T36" fmla="*/ 2147483647 w 1992"/>
              <a:gd name="T37" fmla="*/ 2147483647 h 1740"/>
              <a:gd name="T38" fmla="*/ 2147483647 w 1992"/>
              <a:gd name="T39" fmla="*/ 2147483647 h 1740"/>
              <a:gd name="T40" fmla="*/ 2147483647 w 1992"/>
              <a:gd name="T41" fmla="*/ 2147483647 h 1740"/>
              <a:gd name="T42" fmla="*/ 2147483647 w 1992"/>
              <a:gd name="T43" fmla="*/ 2147483647 h 1740"/>
              <a:gd name="T44" fmla="*/ 2147483647 w 1992"/>
              <a:gd name="T45" fmla="*/ 2147483647 h 1740"/>
              <a:gd name="T46" fmla="*/ 2147483647 w 1992"/>
              <a:gd name="T47" fmla="*/ 2147483647 h 1740"/>
              <a:gd name="T48" fmla="*/ 2147483647 w 1992"/>
              <a:gd name="T49" fmla="*/ 2147483647 h 1740"/>
              <a:gd name="T50" fmla="*/ 2147483647 w 1992"/>
              <a:gd name="T51" fmla="*/ 2147483647 h 1740"/>
              <a:gd name="T52" fmla="*/ 2147483647 w 1992"/>
              <a:gd name="T53" fmla="*/ 2147483647 h 1740"/>
              <a:gd name="T54" fmla="*/ 2147483647 w 1992"/>
              <a:gd name="T55" fmla="*/ 2147483647 h 1740"/>
              <a:gd name="T56" fmla="*/ 2147483647 w 1992"/>
              <a:gd name="T57" fmla="*/ 2147483647 h 1740"/>
              <a:gd name="T58" fmla="*/ 2147483647 w 1992"/>
              <a:gd name="T59" fmla="*/ 2147483647 h 1740"/>
              <a:gd name="T60" fmla="*/ 2147483647 w 1992"/>
              <a:gd name="T61" fmla="*/ 2147483647 h 1740"/>
              <a:gd name="T62" fmla="*/ 2147483647 w 1992"/>
              <a:gd name="T63" fmla="*/ 2147483647 h 1740"/>
              <a:gd name="T64" fmla="*/ 2147483647 w 1992"/>
              <a:gd name="T65" fmla="*/ 2147483647 h 1740"/>
              <a:gd name="T66" fmla="*/ 2147483647 w 1992"/>
              <a:gd name="T67" fmla="*/ 2147483647 h 1740"/>
              <a:gd name="T68" fmla="*/ 2147483647 w 1992"/>
              <a:gd name="T69" fmla="*/ 2147483647 h 1740"/>
              <a:gd name="T70" fmla="*/ 2147483647 w 1992"/>
              <a:gd name="T71" fmla="*/ 2147483647 h 1740"/>
              <a:gd name="T72" fmla="*/ 2147483647 w 1992"/>
              <a:gd name="T73" fmla="*/ 2147483647 h 1740"/>
              <a:gd name="T74" fmla="*/ 2147483647 w 1992"/>
              <a:gd name="T75" fmla="*/ 2147483647 h 1740"/>
              <a:gd name="T76" fmla="*/ 2147483647 w 1992"/>
              <a:gd name="T77" fmla="*/ 2147483647 h 1740"/>
              <a:gd name="T78" fmla="*/ 2147483647 w 1992"/>
              <a:gd name="T79" fmla="*/ 2147483647 h 1740"/>
              <a:gd name="T80" fmla="*/ 2147483647 w 1992"/>
              <a:gd name="T81" fmla="*/ 2147483647 h 1740"/>
              <a:gd name="T82" fmla="*/ 2147483647 w 1992"/>
              <a:gd name="T83" fmla="*/ 2147483647 h 1740"/>
              <a:gd name="T84" fmla="*/ 2147483647 w 1992"/>
              <a:gd name="T85" fmla="*/ 2147483647 h 1740"/>
              <a:gd name="T86" fmla="*/ 2147483647 w 1992"/>
              <a:gd name="T87" fmla="*/ 2147483647 h 17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2"/>
              <a:gd name="T133" fmla="*/ 0 h 1740"/>
              <a:gd name="T134" fmla="*/ 1992 w 1992"/>
              <a:gd name="T135" fmla="*/ 1740 h 17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2" h="1740">
                <a:moveTo>
                  <a:pt x="1763" y="358"/>
                </a:moveTo>
                <a:cubicBezTo>
                  <a:pt x="1782" y="337"/>
                  <a:pt x="1873" y="252"/>
                  <a:pt x="1906" y="205"/>
                </a:cubicBezTo>
                <a:cubicBezTo>
                  <a:pt x="1939" y="158"/>
                  <a:pt x="1947" y="106"/>
                  <a:pt x="1961" y="75"/>
                </a:cubicBezTo>
                <a:cubicBezTo>
                  <a:pt x="1975" y="44"/>
                  <a:pt x="1988" y="0"/>
                  <a:pt x="1990" y="18"/>
                </a:cubicBezTo>
                <a:cubicBezTo>
                  <a:pt x="1992" y="36"/>
                  <a:pt x="1973" y="125"/>
                  <a:pt x="1970" y="181"/>
                </a:cubicBezTo>
                <a:cubicBezTo>
                  <a:pt x="1967" y="237"/>
                  <a:pt x="1971" y="300"/>
                  <a:pt x="1970" y="357"/>
                </a:cubicBezTo>
                <a:cubicBezTo>
                  <a:pt x="1969" y="414"/>
                  <a:pt x="1966" y="455"/>
                  <a:pt x="1962" y="521"/>
                </a:cubicBezTo>
                <a:cubicBezTo>
                  <a:pt x="1958" y="587"/>
                  <a:pt x="1958" y="688"/>
                  <a:pt x="1948" y="751"/>
                </a:cubicBezTo>
                <a:cubicBezTo>
                  <a:pt x="1938" y="814"/>
                  <a:pt x="1919" y="862"/>
                  <a:pt x="1904" y="897"/>
                </a:cubicBezTo>
                <a:cubicBezTo>
                  <a:pt x="1889" y="932"/>
                  <a:pt x="1874" y="942"/>
                  <a:pt x="1860" y="961"/>
                </a:cubicBezTo>
                <a:cubicBezTo>
                  <a:pt x="1846" y="980"/>
                  <a:pt x="1840" y="988"/>
                  <a:pt x="1819" y="1010"/>
                </a:cubicBezTo>
                <a:cubicBezTo>
                  <a:pt x="1798" y="1032"/>
                  <a:pt x="1767" y="1081"/>
                  <a:pt x="1734" y="1095"/>
                </a:cubicBezTo>
                <a:cubicBezTo>
                  <a:pt x="1701" y="1109"/>
                  <a:pt x="1648" y="1101"/>
                  <a:pt x="1621" y="1095"/>
                </a:cubicBezTo>
                <a:cubicBezTo>
                  <a:pt x="1594" y="1089"/>
                  <a:pt x="1585" y="1071"/>
                  <a:pt x="1570" y="1057"/>
                </a:cubicBezTo>
                <a:cubicBezTo>
                  <a:pt x="1555" y="1043"/>
                  <a:pt x="1542" y="1033"/>
                  <a:pt x="1530" y="1013"/>
                </a:cubicBezTo>
                <a:cubicBezTo>
                  <a:pt x="1518" y="993"/>
                  <a:pt x="1503" y="960"/>
                  <a:pt x="1498" y="934"/>
                </a:cubicBezTo>
                <a:cubicBezTo>
                  <a:pt x="1493" y="908"/>
                  <a:pt x="1489" y="905"/>
                  <a:pt x="1501" y="859"/>
                </a:cubicBezTo>
                <a:cubicBezTo>
                  <a:pt x="1513" y="813"/>
                  <a:pt x="1540" y="714"/>
                  <a:pt x="1569" y="656"/>
                </a:cubicBezTo>
                <a:cubicBezTo>
                  <a:pt x="1598" y="598"/>
                  <a:pt x="1641" y="545"/>
                  <a:pt x="1678" y="509"/>
                </a:cubicBezTo>
                <a:cubicBezTo>
                  <a:pt x="1715" y="473"/>
                  <a:pt x="1763" y="459"/>
                  <a:pt x="1791" y="443"/>
                </a:cubicBezTo>
                <a:cubicBezTo>
                  <a:pt x="1819" y="427"/>
                  <a:pt x="1839" y="398"/>
                  <a:pt x="1848" y="415"/>
                </a:cubicBezTo>
                <a:cubicBezTo>
                  <a:pt x="1857" y="432"/>
                  <a:pt x="1847" y="515"/>
                  <a:pt x="1847" y="548"/>
                </a:cubicBezTo>
                <a:cubicBezTo>
                  <a:pt x="1847" y="581"/>
                  <a:pt x="1853" y="574"/>
                  <a:pt x="1848" y="613"/>
                </a:cubicBezTo>
                <a:cubicBezTo>
                  <a:pt x="1843" y="652"/>
                  <a:pt x="1833" y="727"/>
                  <a:pt x="1819" y="784"/>
                </a:cubicBezTo>
                <a:cubicBezTo>
                  <a:pt x="1805" y="841"/>
                  <a:pt x="1783" y="918"/>
                  <a:pt x="1763" y="954"/>
                </a:cubicBezTo>
                <a:cubicBezTo>
                  <a:pt x="1743" y="990"/>
                  <a:pt x="1718" y="992"/>
                  <a:pt x="1698" y="1001"/>
                </a:cubicBezTo>
                <a:cubicBezTo>
                  <a:pt x="1678" y="1010"/>
                  <a:pt x="1659" y="1012"/>
                  <a:pt x="1642" y="1009"/>
                </a:cubicBezTo>
                <a:cubicBezTo>
                  <a:pt x="1625" y="1006"/>
                  <a:pt x="1611" y="972"/>
                  <a:pt x="1593" y="982"/>
                </a:cubicBezTo>
                <a:cubicBezTo>
                  <a:pt x="1575" y="992"/>
                  <a:pt x="1555" y="1048"/>
                  <a:pt x="1536" y="1067"/>
                </a:cubicBezTo>
                <a:cubicBezTo>
                  <a:pt x="1517" y="1086"/>
                  <a:pt x="1498" y="1090"/>
                  <a:pt x="1479" y="1095"/>
                </a:cubicBezTo>
                <a:cubicBezTo>
                  <a:pt x="1460" y="1100"/>
                  <a:pt x="1442" y="1100"/>
                  <a:pt x="1423" y="1095"/>
                </a:cubicBezTo>
                <a:cubicBezTo>
                  <a:pt x="1404" y="1090"/>
                  <a:pt x="1387" y="1075"/>
                  <a:pt x="1366" y="1067"/>
                </a:cubicBezTo>
                <a:cubicBezTo>
                  <a:pt x="1345" y="1059"/>
                  <a:pt x="1329" y="1046"/>
                  <a:pt x="1298" y="1049"/>
                </a:cubicBezTo>
                <a:cubicBezTo>
                  <a:pt x="1267" y="1052"/>
                  <a:pt x="1213" y="1068"/>
                  <a:pt x="1182" y="1085"/>
                </a:cubicBezTo>
                <a:cubicBezTo>
                  <a:pt x="1151" y="1102"/>
                  <a:pt x="1136" y="1130"/>
                  <a:pt x="1111" y="1152"/>
                </a:cubicBezTo>
                <a:cubicBezTo>
                  <a:pt x="1086" y="1174"/>
                  <a:pt x="1062" y="1189"/>
                  <a:pt x="1034" y="1217"/>
                </a:cubicBezTo>
                <a:cubicBezTo>
                  <a:pt x="1006" y="1245"/>
                  <a:pt x="976" y="1280"/>
                  <a:pt x="941" y="1322"/>
                </a:cubicBezTo>
                <a:cubicBezTo>
                  <a:pt x="906" y="1364"/>
                  <a:pt x="862" y="1427"/>
                  <a:pt x="824" y="1469"/>
                </a:cubicBezTo>
                <a:cubicBezTo>
                  <a:pt x="786" y="1511"/>
                  <a:pt x="761" y="1540"/>
                  <a:pt x="714" y="1577"/>
                </a:cubicBezTo>
                <a:cubicBezTo>
                  <a:pt x="667" y="1614"/>
                  <a:pt x="609" y="1664"/>
                  <a:pt x="544" y="1691"/>
                </a:cubicBezTo>
                <a:cubicBezTo>
                  <a:pt x="479" y="1718"/>
                  <a:pt x="393" y="1740"/>
                  <a:pt x="322" y="1740"/>
                </a:cubicBezTo>
                <a:cubicBezTo>
                  <a:pt x="251" y="1740"/>
                  <a:pt x="166" y="1718"/>
                  <a:pt x="118" y="1691"/>
                </a:cubicBezTo>
                <a:cubicBezTo>
                  <a:pt x="70" y="1664"/>
                  <a:pt x="52" y="1624"/>
                  <a:pt x="33" y="1577"/>
                </a:cubicBezTo>
                <a:cubicBezTo>
                  <a:pt x="14" y="1530"/>
                  <a:pt x="0" y="1454"/>
                  <a:pt x="5" y="1407"/>
                </a:cubicBezTo>
                <a:cubicBezTo>
                  <a:pt x="10" y="1360"/>
                  <a:pt x="48" y="1322"/>
                  <a:pt x="62" y="1294"/>
                </a:cubicBezTo>
                <a:cubicBezTo>
                  <a:pt x="76" y="1266"/>
                  <a:pt x="95" y="1227"/>
                  <a:pt x="90" y="1237"/>
                </a:cubicBezTo>
                <a:cubicBezTo>
                  <a:pt x="85" y="1247"/>
                  <a:pt x="43" y="1315"/>
                  <a:pt x="34" y="1353"/>
                </a:cubicBezTo>
                <a:cubicBezTo>
                  <a:pt x="25" y="1391"/>
                  <a:pt x="24" y="1422"/>
                  <a:pt x="33" y="1464"/>
                </a:cubicBezTo>
                <a:cubicBezTo>
                  <a:pt x="42" y="1506"/>
                  <a:pt x="60" y="1571"/>
                  <a:pt x="90" y="1606"/>
                </a:cubicBezTo>
                <a:cubicBezTo>
                  <a:pt x="120" y="1641"/>
                  <a:pt x="176" y="1659"/>
                  <a:pt x="214" y="1673"/>
                </a:cubicBezTo>
                <a:cubicBezTo>
                  <a:pt x="252" y="1687"/>
                  <a:pt x="286" y="1687"/>
                  <a:pt x="316" y="1690"/>
                </a:cubicBezTo>
                <a:cubicBezTo>
                  <a:pt x="346" y="1693"/>
                  <a:pt x="371" y="1695"/>
                  <a:pt x="394" y="1693"/>
                </a:cubicBezTo>
                <a:cubicBezTo>
                  <a:pt x="417" y="1691"/>
                  <a:pt x="421" y="1695"/>
                  <a:pt x="454" y="1681"/>
                </a:cubicBezTo>
                <a:cubicBezTo>
                  <a:pt x="487" y="1667"/>
                  <a:pt x="550" y="1637"/>
                  <a:pt x="595" y="1609"/>
                </a:cubicBezTo>
                <a:cubicBezTo>
                  <a:pt x="640" y="1581"/>
                  <a:pt x="690" y="1539"/>
                  <a:pt x="722" y="1510"/>
                </a:cubicBezTo>
                <a:cubicBezTo>
                  <a:pt x="754" y="1481"/>
                  <a:pt x="754" y="1480"/>
                  <a:pt x="790" y="1435"/>
                </a:cubicBezTo>
                <a:cubicBezTo>
                  <a:pt x="826" y="1390"/>
                  <a:pt x="897" y="1294"/>
                  <a:pt x="941" y="1237"/>
                </a:cubicBezTo>
                <a:cubicBezTo>
                  <a:pt x="985" y="1180"/>
                  <a:pt x="1022" y="1134"/>
                  <a:pt x="1054" y="1095"/>
                </a:cubicBezTo>
                <a:cubicBezTo>
                  <a:pt x="1086" y="1056"/>
                  <a:pt x="1104" y="1026"/>
                  <a:pt x="1134" y="1001"/>
                </a:cubicBezTo>
                <a:cubicBezTo>
                  <a:pt x="1164" y="976"/>
                  <a:pt x="1210" y="958"/>
                  <a:pt x="1234" y="945"/>
                </a:cubicBezTo>
                <a:cubicBezTo>
                  <a:pt x="1258" y="932"/>
                  <a:pt x="1254" y="930"/>
                  <a:pt x="1281" y="925"/>
                </a:cubicBezTo>
                <a:cubicBezTo>
                  <a:pt x="1308" y="920"/>
                  <a:pt x="1356" y="908"/>
                  <a:pt x="1394" y="913"/>
                </a:cubicBezTo>
                <a:cubicBezTo>
                  <a:pt x="1432" y="918"/>
                  <a:pt x="1480" y="947"/>
                  <a:pt x="1508" y="954"/>
                </a:cubicBezTo>
                <a:cubicBezTo>
                  <a:pt x="1536" y="961"/>
                  <a:pt x="1550" y="963"/>
                  <a:pt x="1564" y="954"/>
                </a:cubicBezTo>
                <a:cubicBezTo>
                  <a:pt x="1578" y="945"/>
                  <a:pt x="1584" y="916"/>
                  <a:pt x="1593" y="897"/>
                </a:cubicBezTo>
                <a:cubicBezTo>
                  <a:pt x="1602" y="878"/>
                  <a:pt x="1612" y="854"/>
                  <a:pt x="1621" y="840"/>
                </a:cubicBezTo>
                <a:cubicBezTo>
                  <a:pt x="1630" y="826"/>
                  <a:pt x="1640" y="812"/>
                  <a:pt x="1649" y="812"/>
                </a:cubicBezTo>
                <a:cubicBezTo>
                  <a:pt x="1658" y="812"/>
                  <a:pt x="1664" y="831"/>
                  <a:pt x="1678" y="840"/>
                </a:cubicBezTo>
                <a:cubicBezTo>
                  <a:pt x="1692" y="849"/>
                  <a:pt x="1717" y="875"/>
                  <a:pt x="1734" y="869"/>
                </a:cubicBezTo>
                <a:cubicBezTo>
                  <a:pt x="1751" y="863"/>
                  <a:pt x="1772" y="837"/>
                  <a:pt x="1779" y="805"/>
                </a:cubicBezTo>
                <a:cubicBezTo>
                  <a:pt x="1786" y="773"/>
                  <a:pt x="1776" y="716"/>
                  <a:pt x="1779" y="677"/>
                </a:cubicBezTo>
                <a:cubicBezTo>
                  <a:pt x="1782" y="638"/>
                  <a:pt x="1787" y="607"/>
                  <a:pt x="1794" y="573"/>
                </a:cubicBezTo>
                <a:cubicBezTo>
                  <a:pt x="1801" y="539"/>
                  <a:pt x="1827" y="483"/>
                  <a:pt x="1819" y="472"/>
                </a:cubicBezTo>
                <a:cubicBezTo>
                  <a:pt x="1811" y="461"/>
                  <a:pt x="1779" y="478"/>
                  <a:pt x="1746" y="505"/>
                </a:cubicBezTo>
                <a:cubicBezTo>
                  <a:pt x="1713" y="532"/>
                  <a:pt x="1658" y="580"/>
                  <a:pt x="1623" y="636"/>
                </a:cubicBezTo>
                <a:cubicBezTo>
                  <a:pt x="1588" y="692"/>
                  <a:pt x="1548" y="780"/>
                  <a:pt x="1536" y="840"/>
                </a:cubicBezTo>
                <a:cubicBezTo>
                  <a:pt x="1524" y="900"/>
                  <a:pt x="1531" y="959"/>
                  <a:pt x="1550" y="997"/>
                </a:cubicBezTo>
                <a:cubicBezTo>
                  <a:pt x="1569" y="1035"/>
                  <a:pt x="1609" y="1069"/>
                  <a:pt x="1649" y="1067"/>
                </a:cubicBezTo>
                <a:cubicBezTo>
                  <a:pt x="1689" y="1065"/>
                  <a:pt x="1751" y="1023"/>
                  <a:pt x="1791" y="982"/>
                </a:cubicBezTo>
                <a:cubicBezTo>
                  <a:pt x="1831" y="941"/>
                  <a:pt x="1866" y="891"/>
                  <a:pt x="1888" y="819"/>
                </a:cubicBezTo>
                <a:cubicBezTo>
                  <a:pt x="1910" y="747"/>
                  <a:pt x="1915" y="621"/>
                  <a:pt x="1921" y="548"/>
                </a:cubicBezTo>
                <a:cubicBezTo>
                  <a:pt x="1927" y="475"/>
                  <a:pt x="1920" y="422"/>
                  <a:pt x="1922" y="381"/>
                </a:cubicBezTo>
                <a:cubicBezTo>
                  <a:pt x="1924" y="340"/>
                  <a:pt x="1930" y="330"/>
                  <a:pt x="1933" y="302"/>
                </a:cubicBezTo>
                <a:cubicBezTo>
                  <a:pt x="1936" y="274"/>
                  <a:pt x="1947" y="208"/>
                  <a:pt x="1938" y="213"/>
                </a:cubicBezTo>
                <a:cubicBezTo>
                  <a:pt x="1929" y="218"/>
                  <a:pt x="1891" y="306"/>
                  <a:pt x="1876" y="330"/>
                </a:cubicBezTo>
                <a:cubicBezTo>
                  <a:pt x="1861" y="354"/>
                  <a:pt x="1861" y="355"/>
                  <a:pt x="1848" y="358"/>
                </a:cubicBezTo>
                <a:cubicBezTo>
                  <a:pt x="1835" y="361"/>
                  <a:pt x="1811" y="346"/>
                  <a:pt x="1797" y="346"/>
                </a:cubicBezTo>
                <a:cubicBezTo>
                  <a:pt x="1783" y="346"/>
                  <a:pt x="1770" y="356"/>
                  <a:pt x="1763" y="358"/>
                </a:cubicBezTo>
                <a:close/>
              </a:path>
            </a:pathLst>
          </a:custGeom>
          <a:ln/>
          <a:effectLst>
            <a:reflection blurRad="6350" stA="50000" endA="300" endPos="90000" dist="50800" dir="5400000" sy="-100000" algn="bl" rotWithShape="0"/>
            <a:softEdge rad="317500"/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 sz="1798" b="1">
              <a:ln w="10541" cmpd="sng">
                <a:solidFill>
                  <a:srgbClr val="73CBB2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73CBB2">
                      <a:tint val="40000"/>
                      <a:satMod val="250000"/>
                    </a:srgbClr>
                  </a:gs>
                  <a:gs pos="9000">
                    <a:srgbClr val="73CBB2">
                      <a:tint val="52000"/>
                      <a:satMod val="300000"/>
                    </a:srgbClr>
                  </a:gs>
                  <a:gs pos="50000">
                    <a:srgbClr val="73CBB2">
                      <a:shade val="20000"/>
                      <a:satMod val="300000"/>
                    </a:srgbClr>
                  </a:gs>
                  <a:gs pos="79000">
                    <a:srgbClr val="73CBB2">
                      <a:tint val="52000"/>
                      <a:satMod val="300000"/>
                    </a:srgbClr>
                  </a:gs>
                  <a:gs pos="100000">
                    <a:srgbClr val="73CBB2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ltGray">
          <a:xfrm>
            <a:off x="5332811" y="915710"/>
            <a:ext cx="1377232" cy="1973822"/>
          </a:xfrm>
          <a:custGeom>
            <a:avLst/>
            <a:gdLst>
              <a:gd name="T0" fmla="*/ 2147483647 w 868"/>
              <a:gd name="T1" fmla="*/ 2147483647 h 1244"/>
              <a:gd name="T2" fmla="*/ 2147483647 w 868"/>
              <a:gd name="T3" fmla="*/ 2147483647 h 1244"/>
              <a:gd name="T4" fmla="*/ 2147483647 w 868"/>
              <a:gd name="T5" fmla="*/ 2147483647 h 1244"/>
              <a:gd name="T6" fmla="*/ 2147483647 w 868"/>
              <a:gd name="T7" fmla="*/ 2147483647 h 1244"/>
              <a:gd name="T8" fmla="*/ 2147483647 w 868"/>
              <a:gd name="T9" fmla="*/ 2147483647 h 1244"/>
              <a:gd name="T10" fmla="*/ 2147483647 w 868"/>
              <a:gd name="T11" fmla="*/ 2147483647 h 1244"/>
              <a:gd name="T12" fmla="*/ 2147483647 w 868"/>
              <a:gd name="T13" fmla="*/ 2147483647 h 1244"/>
              <a:gd name="T14" fmla="*/ 2147483647 w 868"/>
              <a:gd name="T15" fmla="*/ 2147483647 h 1244"/>
              <a:gd name="T16" fmla="*/ 2147483647 w 868"/>
              <a:gd name="T17" fmla="*/ 2147483647 h 1244"/>
              <a:gd name="T18" fmla="*/ 2147483647 w 868"/>
              <a:gd name="T19" fmla="*/ 2147483647 h 1244"/>
              <a:gd name="T20" fmla="*/ 2147483647 w 868"/>
              <a:gd name="T21" fmla="*/ 2147483647 h 1244"/>
              <a:gd name="T22" fmla="*/ 2147483647 w 868"/>
              <a:gd name="T23" fmla="*/ 2147483647 h 1244"/>
              <a:gd name="T24" fmla="*/ 2147483647 w 868"/>
              <a:gd name="T25" fmla="*/ 2147483647 h 1244"/>
              <a:gd name="T26" fmla="*/ 2147483647 w 868"/>
              <a:gd name="T27" fmla="*/ 2147483647 h 1244"/>
              <a:gd name="T28" fmla="*/ 2147483647 w 868"/>
              <a:gd name="T29" fmla="*/ 2147483647 h 1244"/>
              <a:gd name="T30" fmla="*/ 2147483647 w 868"/>
              <a:gd name="T31" fmla="*/ 2147483647 h 1244"/>
              <a:gd name="T32" fmla="*/ 2147483647 w 868"/>
              <a:gd name="T33" fmla="*/ 2147483647 h 1244"/>
              <a:gd name="T34" fmla="*/ 2147483647 w 868"/>
              <a:gd name="T35" fmla="*/ 2147483647 h 1244"/>
              <a:gd name="T36" fmla="*/ 2147483647 w 868"/>
              <a:gd name="T37" fmla="*/ 2147483647 h 1244"/>
              <a:gd name="T38" fmla="*/ 2147483647 w 868"/>
              <a:gd name="T39" fmla="*/ 2147483647 h 1244"/>
              <a:gd name="T40" fmla="*/ 2147483647 w 868"/>
              <a:gd name="T41" fmla="*/ 2147483647 h 1244"/>
              <a:gd name="T42" fmla="*/ 2147483647 w 868"/>
              <a:gd name="T43" fmla="*/ 2147483647 h 1244"/>
              <a:gd name="T44" fmla="*/ 2147483647 w 868"/>
              <a:gd name="T45" fmla="*/ 2147483647 h 1244"/>
              <a:gd name="T46" fmla="*/ 2147483647 w 868"/>
              <a:gd name="T47" fmla="*/ 2147483647 h 1244"/>
              <a:gd name="T48" fmla="*/ 2147483647 w 868"/>
              <a:gd name="T49" fmla="*/ 2147483647 h 1244"/>
              <a:gd name="T50" fmla="*/ 2147483647 w 868"/>
              <a:gd name="T51" fmla="*/ 2147483647 h 1244"/>
              <a:gd name="T52" fmla="*/ 2147483647 w 868"/>
              <a:gd name="T53" fmla="*/ 2147483647 h 1244"/>
              <a:gd name="T54" fmla="*/ 2147483647 w 868"/>
              <a:gd name="T55" fmla="*/ 2147483647 h 1244"/>
              <a:gd name="T56" fmla="*/ 2147483647 w 868"/>
              <a:gd name="T57" fmla="*/ 2147483647 h 1244"/>
              <a:gd name="T58" fmla="*/ 2147483647 w 868"/>
              <a:gd name="T59" fmla="*/ 2147483647 h 1244"/>
              <a:gd name="T60" fmla="*/ 2147483647 w 868"/>
              <a:gd name="T61" fmla="*/ 2147483647 h 1244"/>
              <a:gd name="T62" fmla="*/ 2147483647 w 868"/>
              <a:gd name="T63" fmla="*/ 2147483647 h 1244"/>
              <a:gd name="T64" fmla="*/ 2147483647 w 868"/>
              <a:gd name="T65" fmla="*/ 2147483647 h 1244"/>
              <a:gd name="T66" fmla="*/ 2147483647 w 868"/>
              <a:gd name="T67" fmla="*/ 2147483647 h 1244"/>
              <a:gd name="T68" fmla="*/ 2147483647 w 868"/>
              <a:gd name="T69" fmla="*/ 2147483647 h 1244"/>
              <a:gd name="T70" fmla="*/ 2147483647 w 868"/>
              <a:gd name="T71" fmla="*/ 2147483647 h 1244"/>
              <a:gd name="T72" fmla="*/ 2147483647 w 868"/>
              <a:gd name="T73" fmla="*/ 2147483647 h 1244"/>
              <a:gd name="T74" fmla="*/ 2147483647 w 868"/>
              <a:gd name="T75" fmla="*/ 2147483647 h 1244"/>
              <a:gd name="T76" fmla="*/ 2147483647 w 868"/>
              <a:gd name="T77" fmla="*/ 2147483647 h 1244"/>
              <a:gd name="T78" fmla="*/ 2147483647 w 868"/>
              <a:gd name="T79" fmla="*/ 2147483647 h 1244"/>
              <a:gd name="T80" fmla="*/ 2147483647 w 868"/>
              <a:gd name="T81" fmla="*/ 2147483647 h 1244"/>
              <a:gd name="T82" fmla="*/ 2147483647 w 868"/>
              <a:gd name="T83" fmla="*/ 2147483647 h 1244"/>
              <a:gd name="T84" fmla="*/ 2147483647 w 868"/>
              <a:gd name="T85" fmla="*/ 2147483647 h 1244"/>
              <a:gd name="T86" fmla="*/ 2147483647 w 868"/>
              <a:gd name="T87" fmla="*/ 2147483647 h 1244"/>
              <a:gd name="T88" fmla="*/ 2147483647 w 868"/>
              <a:gd name="T89" fmla="*/ 2147483647 h 1244"/>
              <a:gd name="T90" fmla="*/ 2147483647 w 868"/>
              <a:gd name="T91" fmla="*/ 2147483647 h 1244"/>
              <a:gd name="T92" fmla="*/ 2147483647 w 868"/>
              <a:gd name="T93" fmla="*/ 2147483647 h 1244"/>
              <a:gd name="T94" fmla="*/ 2147483647 w 868"/>
              <a:gd name="T95" fmla="*/ 2147483647 h 1244"/>
              <a:gd name="T96" fmla="*/ 2147483647 w 868"/>
              <a:gd name="T97" fmla="*/ 2147483647 h 1244"/>
              <a:gd name="T98" fmla="*/ 2147483647 w 868"/>
              <a:gd name="T99" fmla="*/ 2147483647 h 1244"/>
              <a:gd name="T100" fmla="*/ 2147483647 w 868"/>
              <a:gd name="T101" fmla="*/ 2147483647 h 1244"/>
              <a:gd name="T102" fmla="*/ 2147483647 w 868"/>
              <a:gd name="T103" fmla="*/ 2147483647 h 1244"/>
              <a:gd name="T104" fmla="*/ 2147483647 w 868"/>
              <a:gd name="T105" fmla="*/ 2147483647 h 1244"/>
              <a:gd name="T106" fmla="*/ 2147483647 w 868"/>
              <a:gd name="T107" fmla="*/ 2147483647 h 1244"/>
              <a:gd name="T108" fmla="*/ 2147483647 w 868"/>
              <a:gd name="T109" fmla="*/ 2147483647 h 1244"/>
              <a:gd name="T110" fmla="*/ 2147483647 w 868"/>
              <a:gd name="T111" fmla="*/ 2147483647 h 1244"/>
              <a:gd name="T112" fmla="*/ 2147483647 w 868"/>
              <a:gd name="T113" fmla="*/ 2147483647 h 1244"/>
              <a:gd name="T114" fmla="*/ 2147483647 w 868"/>
              <a:gd name="T115" fmla="*/ 2147483647 h 1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68"/>
              <a:gd name="T175" fmla="*/ 0 h 1244"/>
              <a:gd name="T176" fmla="*/ 868 w 868"/>
              <a:gd name="T177" fmla="*/ 1244 h 1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68" h="1244">
                <a:moveTo>
                  <a:pt x="556" y="415"/>
                </a:moveTo>
                <a:cubicBezTo>
                  <a:pt x="551" y="410"/>
                  <a:pt x="637" y="357"/>
                  <a:pt x="669" y="330"/>
                </a:cubicBezTo>
                <a:cubicBezTo>
                  <a:pt x="701" y="303"/>
                  <a:pt x="727" y="286"/>
                  <a:pt x="751" y="253"/>
                </a:cubicBezTo>
                <a:cubicBezTo>
                  <a:pt x="775" y="220"/>
                  <a:pt x="796" y="165"/>
                  <a:pt x="811" y="131"/>
                </a:cubicBezTo>
                <a:cubicBezTo>
                  <a:pt x="826" y="97"/>
                  <a:pt x="831" y="65"/>
                  <a:pt x="840" y="46"/>
                </a:cubicBezTo>
                <a:cubicBezTo>
                  <a:pt x="849" y="27"/>
                  <a:pt x="868" y="0"/>
                  <a:pt x="868" y="18"/>
                </a:cubicBezTo>
                <a:cubicBezTo>
                  <a:pt x="868" y="36"/>
                  <a:pt x="848" y="100"/>
                  <a:pt x="843" y="157"/>
                </a:cubicBezTo>
                <a:cubicBezTo>
                  <a:pt x="838" y="214"/>
                  <a:pt x="845" y="292"/>
                  <a:pt x="840" y="358"/>
                </a:cubicBezTo>
                <a:cubicBezTo>
                  <a:pt x="835" y="424"/>
                  <a:pt x="830" y="485"/>
                  <a:pt x="811" y="556"/>
                </a:cubicBezTo>
                <a:cubicBezTo>
                  <a:pt x="792" y="627"/>
                  <a:pt x="758" y="726"/>
                  <a:pt x="726" y="783"/>
                </a:cubicBezTo>
                <a:cubicBezTo>
                  <a:pt x="694" y="840"/>
                  <a:pt x="641" y="877"/>
                  <a:pt x="621" y="898"/>
                </a:cubicBezTo>
                <a:cubicBezTo>
                  <a:pt x="601" y="919"/>
                  <a:pt x="611" y="905"/>
                  <a:pt x="605" y="907"/>
                </a:cubicBezTo>
                <a:cubicBezTo>
                  <a:pt x="599" y="909"/>
                  <a:pt x="598" y="912"/>
                  <a:pt x="587" y="909"/>
                </a:cubicBezTo>
                <a:cubicBezTo>
                  <a:pt x="576" y="906"/>
                  <a:pt x="555" y="899"/>
                  <a:pt x="540" y="890"/>
                </a:cubicBezTo>
                <a:cubicBezTo>
                  <a:pt x="525" y="881"/>
                  <a:pt x="511" y="872"/>
                  <a:pt x="495" y="856"/>
                </a:cubicBezTo>
                <a:cubicBezTo>
                  <a:pt x="479" y="840"/>
                  <a:pt x="457" y="807"/>
                  <a:pt x="447" y="793"/>
                </a:cubicBezTo>
                <a:cubicBezTo>
                  <a:pt x="437" y="779"/>
                  <a:pt x="440" y="781"/>
                  <a:pt x="437" y="772"/>
                </a:cubicBezTo>
                <a:cubicBezTo>
                  <a:pt x="434" y="763"/>
                  <a:pt x="429" y="775"/>
                  <a:pt x="430" y="738"/>
                </a:cubicBezTo>
                <a:cubicBezTo>
                  <a:pt x="431" y="701"/>
                  <a:pt x="428" y="612"/>
                  <a:pt x="444" y="549"/>
                </a:cubicBezTo>
                <a:cubicBezTo>
                  <a:pt x="460" y="486"/>
                  <a:pt x="505" y="409"/>
                  <a:pt x="528" y="358"/>
                </a:cubicBezTo>
                <a:cubicBezTo>
                  <a:pt x="551" y="307"/>
                  <a:pt x="556" y="283"/>
                  <a:pt x="584" y="245"/>
                </a:cubicBezTo>
                <a:cubicBezTo>
                  <a:pt x="612" y="207"/>
                  <a:pt x="683" y="102"/>
                  <a:pt x="698" y="131"/>
                </a:cubicBezTo>
                <a:cubicBezTo>
                  <a:pt x="713" y="160"/>
                  <a:pt x="680" y="345"/>
                  <a:pt x="675" y="421"/>
                </a:cubicBezTo>
                <a:cubicBezTo>
                  <a:pt x="670" y="497"/>
                  <a:pt x="679" y="529"/>
                  <a:pt x="669" y="585"/>
                </a:cubicBezTo>
                <a:cubicBezTo>
                  <a:pt x="659" y="641"/>
                  <a:pt x="627" y="721"/>
                  <a:pt x="613" y="759"/>
                </a:cubicBezTo>
                <a:cubicBezTo>
                  <a:pt x="599" y="797"/>
                  <a:pt x="592" y="799"/>
                  <a:pt x="584" y="812"/>
                </a:cubicBezTo>
                <a:cubicBezTo>
                  <a:pt x="576" y="825"/>
                  <a:pt x="589" y="819"/>
                  <a:pt x="566" y="840"/>
                </a:cubicBezTo>
                <a:cubicBezTo>
                  <a:pt x="543" y="861"/>
                  <a:pt x="480" y="913"/>
                  <a:pt x="447" y="937"/>
                </a:cubicBezTo>
                <a:cubicBezTo>
                  <a:pt x="414" y="961"/>
                  <a:pt x="391" y="955"/>
                  <a:pt x="367" y="981"/>
                </a:cubicBezTo>
                <a:cubicBezTo>
                  <a:pt x="343" y="1007"/>
                  <a:pt x="326" y="1060"/>
                  <a:pt x="301" y="1095"/>
                </a:cubicBezTo>
                <a:cubicBezTo>
                  <a:pt x="276" y="1130"/>
                  <a:pt x="247" y="1165"/>
                  <a:pt x="219" y="1189"/>
                </a:cubicBezTo>
                <a:cubicBezTo>
                  <a:pt x="191" y="1213"/>
                  <a:pt x="166" y="1230"/>
                  <a:pt x="131" y="1237"/>
                </a:cubicBezTo>
                <a:cubicBezTo>
                  <a:pt x="96" y="1244"/>
                  <a:pt x="22" y="1235"/>
                  <a:pt x="11" y="1229"/>
                </a:cubicBezTo>
                <a:cubicBezTo>
                  <a:pt x="0" y="1223"/>
                  <a:pt x="39" y="1214"/>
                  <a:pt x="64" y="1199"/>
                </a:cubicBezTo>
                <a:cubicBezTo>
                  <a:pt x="89" y="1184"/>
                  <a:pt x="124" y="1172"/>
                  <a:pt x="159" y="1141"/>
                </a:cubicBezTo>
                <a:cubicBezTo>
                  <a:pt x="194" y="1110"/>
                  <a:pt x="237" y="1051"/>
                  <a:pt x="273" y="1010"/>
                </a:cubicBezTo>
                <a:cubicBezTo>
                  <a:pt x="309" y="969"/>
                  <a:pt x="341" y="924"/>
                  <a:pt x="375" y="893"/>
                </a:cubicBezTo>
                <a:cubicBezTo>
                  <a:pt x="409" y="862"/>
                  <a:pt x="449" y="840"/>
                  <a:pt x="475" y="825"/>
                </a:cubicBezTo>
                <a:cubicBezTo>
                  <a:pt x="501" y="810"/>
                  <a:pt x="510" y="825"/>
                  <a:pt x="531" y="805"/>
                </a:cubicBezTo>
                <a:cubicBezTo>
                  <a:pt x="552" y="785"/>
                  <a:pt x="583" y="756"/>
                  <a:pt x="600" y="705"/>
                </a:cubicBezTo>
                <a:cubicBezTo>
                  <a:pt x="617" y="654"/>
                  <a:pt x="624" y="559"/>
                  <a:pt x="631" y="501"/>
                </a:cubicBezTo>
                <a:cubicBezTo>
                  <a:pt x="638" y="443"/>
                  <a:pt x="636" y="402"/>
                  <a:pt x="641" y="358"/>
                </a:cubicBezTo>
                <a:cubicBezTo>
                  <a:pt x="646" y="314"/>
                  <a:pt x="663" y="254"/>
                  <a:pt x="659" y="237"/>
                </a:cubicBezTo>
                <a:cubicBezTo>
                  <a:pt x="655" y="220"/>
                  <a:pt x="643" y="219"/>
                  <a:pt x="619" y="257"/>
                </a:cubicBezTo>
                <a:cubicBezTo>
                  <a:pt x="595" y="295"/>
                  <a:pt x="537" y="403"/>
                  <a:pt x="512" y="467"/>
                </a:cubicBezTo>
                <a:cubicBezTo>
                  <a:pt x="487" y="531"/>
                  <a:pt x="477" y="589"/>
                  <a:pt x="471" y="641"/>
                </a:cubicBezTo>
                <a:cubicBezTo>
                  <a:pt x="465" y="693"/>
                  <a:pt x="473" y="743"/>
                  <a:pt x="479" y="777"/>
                </a:cubicBezTo>
                <a:cubicBezTo>
                  <a:pt x="485" y="811"/>
                  <a:pt x="501" y="835"/>
                  <a:pt x="507" y="848"/>
                </a:cubicBezTo>
                <a:cubicBezTo>
                  <a:pt x="513" y="861"/>
                  <a:pt x="514" y="855"/>
                  <a:pt x="518" y="856"/>
                </a:cubicBezTo>
                <a:cubicBezTo>
                  <a:pt x="522" y="857"/>
                  <a:pt x="512" y="861"/>
                  <a:pt x="532" y="854"/>
                </a:cubicBezTo>
                <a:cubicBezTo>
                  <a:pt x="552" y="847"/>
                  <a:pt x="609" y="843"/>
                  <a:pt x="641" y="812"/>
                </a:cubicBezTo>
                <a:cubicBezTo>
                  <a:pt x="673" y="781"/>
                  <a:pt x="702" y="722"/>
                  <a:pt x="726" y="670"/>
                </a:cubicBezTo>
                <a:cubicBezTo>
                  <a:pt x="750" y="618"/>
                  <a:pt x="772" y="557"/>
                  <a:pt x="783" y="500"/>
                </a:cubicBezTo>
                <a:cubicBezTo>
                  <a:pt x="794" y="443"/>
                  <a:pt x="790" y="367"/>
                  <a:pt x="791" y="325"/>
                </a:cubicBezTo>
                <a:cubicBezTo>
                  <a:pt x="792" y="283"/>
                  <a:pt x="794" y="249"/>
                  <a:pt x="787" y="249"/>
                </a:cubicBezTo>
                <a:cubicBezTo>
                  <a:pt x="780" y="249"/>
                  <a:pt x="761" y="307"/>
                  <a:pt x="747" y="325"/>
                </a:cubicBezTo>
                <a:cubicBezTo>
                  <a:pt x="733" y="343"/>
                  <a:pt x="735" y="342"/>
                  <a:pt x="703" y="357"/>
                </a:cubicBezTo>
                <a:cubicBezTo>
                  <a:pt x="671" y="372"/>
                  <a:pt x="587" y="403"/>
                  <a:pt x="556" y="415"/>
                </a:cubicBezTo>
                <a:close/>
              </a:path>
            </a:pathLst>
          </a:custGeom>
          <a:ln/>
          <a:effectLst>
            <a:reflection blurRad="6350" stA="50000" endA="300" endPos="90000" dist="50800" dir="5400000" sy="-100000" algn="bl" rotWithShape="0"/>
            <a:softEdge rad="317500"/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 sz="1798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ltGray">
          <a:xfrm>
            <a:off x="2819520" y="1753476"/>
            <a:ext cx="3251094" cy="4758434"/>
          </a:xfrm>
          <a:custGeom>
            <a:avLst/>
            <a:gdLst>
              <a:gd name="T0" fmla="*/ 2147483647 w 2049"/>
              <a:gd name="T1" fmla="*/ 2147483647 h 2999"/>
              <a:gd name="T2" fmla="*/ 2147483647 w 2049"/>
              <a:gd name="T3" fmla="*/ 2147483647 h 2999"/>
              <a:gd name="T4" fmla="*/ 2147483647 w 2049"/>
              <a:gd name="T5" fmla="*/ 2147483647 h 2999"/>
              <a:gd name="T6" fmla="*/ 2147483647 w 2049"/>
              <a:gd name="T7" fmla="*/ 2147483647 h 2999"/>
              <a:gd name="T8" fmla="*/ 2147483647 w 2049"/>
              <a:gd name="T9" fmla="*/ 2147483647 h 2999"/>
              <a:gd name="T10" fmla="*/ 2147483647 w 2049"/>
              <a:gd name="T11" fmla="*/ 2147483647 h 2999"/>
              <a:gd name="T12" fmla="*/ 2147483647 w 2049"/>
              <a:gd name="T13" fmla="*/ 2147483647 h 2999"/>
              <a:gd name="T14" fmla="*/ 2147483647 w 2049"/>
              <a:gd name="T15" fmla="*/ 2147483647 h 2999"/>
              <a:gd name="T16" fmla="*/ 2147483647 w 2049"/>
              <a:gd name="T17" fmla="*/ 2147483647 h 2999"/>
              <a:gd name="T18" fmla="*/ 2147483647 w 2049"/>
              <a:gd name="T19" fmla="*/ 2147483647 h 2999"/>
              <a:gd name="T20" fmla="*/ 2147483647 w 2049"/>
              <a:gd name="T21" fmla="*/ 2147483647 h 2999"/>
              <a:gd name="T22" fmla="*/ 2147483647 w 2049"/>
              <a:gd name="T23" fmla="*/ 2147483647 h 2999"/>
              <a:gd name="T24" fmla="*/ 2147483647 w 2049"/>
              <a:gd name="T25" fmla="*/ 2147483647 h 2999"/>
              <a:gd name="T26" fmla="*/ 2147483647 w 2049"/>
              <a:gd name="T27" fmla="*/ 2147483647 h 2999"/>
              <a:gd name="T28" fmla="*/ 2147483647 w 2049"/>
              <a:gd name="T29" fmla="*/ 2147483647 h 2999"/>
              <a:gd name="T30" fmla="*/ 2147483647 w 2049"/>
              <a:gd name="T31" fmla="*/ 2147483647 h 2999"/>
              <a:gd name="T32" fmla="*/ 2147483647 w 2049"/>
              <a:gd name="T33" fmla="*/ 2147483647 h 2999"/>
              <a:gd name="T34" fmla="*/ 2147483647 w 2049"/>
              <a:gd name="T35" fmla="*/ 2147483647 h 2999"/>
              <a:gd name="T36" fmla="*/ 2147483647 w 2049"/>
              <a:gd name="T37" fmla="*/ 2147483647 h 2999"/>
              <a:gd name="T38" fmla="*/ 2147483647 w 2049"/>
              <a:gd name="T39" fmla="*/ 2147483647 h 2999"/>
              <a:gd name="T40" fmla="*/ 2147483647 w 2049"/>
              <a:gd name="T41" fmla="*/ 2147483647 h 2999"/>
              <a:gd name="T42" fmla="*/ 2147483647 w 2049"/>
              <a:gd name="T43" fmla="*/ 2147483647 h 2999"/>
              <a:gd name="T44" fmla="*/ 2147483647 w 2049"/>
              <a:gd name="T45" fmla="*/ 2147483647 h 2999"/>
              <a:gd name="T46" fmla="*/ 2147483647 w 2049"/>
              <a:gd name="T47" fmla="*/ 2147483647 h 2999"/>
              <a:gd name="T48" fmla="*/ 2147483647 w 2049"/>
              <a:gd name="T49" fmla="*/ 2147483647 h 2999"/>
              <a:gd name="T50" fmla="*/ 2147483647 w 2049"/>
              <a:gd name="T51" fmla="*/ 2147483647 h 2999"/>
              <a:gd name="T52" fmla="*/ 2147483647 w 2049"/>
              <a:gd name="T53" fmla="*/ 2147483647 h 2999"/>
              <a:gd name="T54" fmla="*/ 2147483647 w 2049"/>
              <a:gd name="T55" fmla="*/ 2147483647 h 2999"/>
              <a:gd name="T56" fmla="*/ 2147483647 w 2049"/>
              <a:gd name="T57" fmla="*/ 2147483647 h 2999"/>
              <a:gd name="T58" fmla="*/ 2147483647 w 2049"/>
              <a:gd name="T59" fmla="*/ 2147483647 h 2999"/>
              <a:gd name="T60" fmla="*/ 2147483647 w 2049"/>
              <a:gd name="T61" fmla="*/ 2147483647 h 2999"/>
              <a:gd name="T62" fmla="*/ 2147483647 w 2049"/>
              <a:gd name="T63" fmla="*/ 2147483647 h 2999"/>
              <a:gd name="T64" fmla="*/ 2147483647 w 2049"/>
              <a:gd name="T65" fmla="*/ 2147483647 h 2999"/>
              <a:gd name="T66" fmla="*/ 2147483647 w 2049"/>
              <a:gd name="T67" fmla="*/ 2147483647 h 2999"/>
              <a:gd name="T68" fmla="*/ 2147483647 w 2049"/>
              <a:gd name="T69" fmla="*/ 2147483647 h 2999"/>
              <a:gd name="T70" fmla="*/ 2147483647 w 2049"/>
              <a:gd name="T71" fmla="*/ 2147483647 h 2999"/>
              <a:gd name="T72" fmla="*/ 2147483647 w 2049"/>
              <a:gd name="T73" fmla="*/ 2147483647 h 2999"/>
              <a:gd name="T74" fmla="*/ 2147483647 w 2049"/>
              <a:gd name="T75" fmla="*/ 2147483647 h 2999"/>
              <a:gd name="T76" fmla="*/ 2147483647 w 2049"/>
              <a:gd name="T77" fmla="*/ 2147483647 h 2999"/>
              <a:gd name="T78" fmla="*/ 2147483647 w 2049"/>
              <a:gd name="T79" fmla="*/ 2147483647 h 2999"/>
              <a:gd name="T80" fmla="*/ 2147483647 w 2049"/>
              <a:gd name="T81" fmla="*/ 2147483647 h 2999"/>
              <a:gd name="T82" fmla="*/ 2147483647 w 2049"/>
              <a:gd name="T83" fmla="*/ 2147483647 h 2999"/>
              <a:gd name="T84" fmla="*/ 2147483647 w 2049"/>
              <a:gd name="T85" fmla="*/ 2147483647 h 2999"/>
              <a:gd name="T86" fmla="*/ 2147483647 w 2049"/>
              <a:gd name="T87" fmla="*/ 2147483647 h 2999"/>
              <a:gd name="T88" fmla="*/ 2147483647 w 2049"/>
              <a:gd name="T89" fmla="*/ 2147483647 h 2999"/>
              <a:gd name="T90" fmla="*/ 2147483647 w 2049"/>
              <a:gd name="T91" fmla="*/ 2147483647 h 2999"/>
              <a:gd name="T92" fmla="*/ 2147483647 w 2049"/>
              <a:gd name="T93" fmla="*/ 2147483647 h 2999"/>
              <a:gd name="T94" fmla="*/ 2147483647 w 2049"/>
              <a:gd name="T95" fmla="*/ 2147483647 h 2999"/>
              <a:gd name="T96" fmla="*/ 2147483647 w 2049"/>
              <a:gd name="T97" fmla="*/ 2147483647 h 2999"/>
              <a:gd name="T98" fmla="*/ 2147483647 w 2049"/>
              <a:gd name="T99" fmla="*/ 2147483647 h 299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49"/>
              <a:gd name="T151" fmla="*/ 0 h 2999"/>
              <a:gd name="T152" fmla="*/ 2049 w 2049"/>
              <a:gd name="T153" fmla="*/ 2999 h 299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49" h="2999">
                <a:moveTo>
                  <a:pt x="1643" y="147"/>
                </a:moveTo>
                <a:cubicBezTo>
                  <a:pt x="1638" y="142"/>
                  <a:pt x="1657" y="109"/>
                  <a:pt x="1671" y="90"/>
                </a:cubicBezTo>
                <a:cubicBezTo>
                  <a:pt x="1685" y="71"/>
                  <a:pt x="1704" y="47"/>
                  <a:pt x="1728" y="33"/>
                </a:cubicBezTo>
                <a:cubicBezTo>
                  <a:pt x="1752" y="19"/>
                  <a:pt x="1775" y="10"/>
                  <a:pt x="1813" y="5"/>
                </a:cubicBezTo>
                <a:cubicBezTo>
                  <a:pt x="1851" y="0"/>
                  <a:pt x="1917" y="0"/>
                  <a:pt x="1955" y="5"/>
                </a:cubicBezTo>
                <a:cubicBezTo>
                  <a:pt x="1993" y="10"/>
                  <a:pt x="2031" y="19"/>
                  <a:pt x="2040" y="33"/>
                </a:cubicBezTo>
                <a:cubicBezTo>
                  <a:pt x="2049" y="47"/>
                  <a:pt x="2025" y="71"/>
                  <a:pt x="2011" y="90"/>
                </a:cubicBezTo>
                <a:cubicBezTo>
                  <a:pt x="1997" y="109"/>
                  <a:pt x="1983" y="128"/>
                  <a:pt x="1955" y="147"/>
                </a:cubicBezTo>
                <a:cubicBezTo>
                  <a:pt x="1927" y="166"/>
                  <a:pt x="1874" y="190"/>
                  <a:pt x="1841" y="204"/>
                </a:cubicBezTo>
                <a:cubicBezTo>
                  <a:pt x="1808" y="218"/>
                  <a:pt x="1775" y="218"/>
                  <a:pt x="1756" y="232"/>
                </a:cubicBezTo>
                <a:cubicBezTo>
                  <a:pt x="1737" y="246"/>
                  <a:pt x="1723" y="280"/>
                  <a:pt x="1728" y="289"/>
                </a:cubicBezTo>
                <a:cubicBezTo>
                  <a:pt x="1733" y="298"/>
                  <a:pt x="1771" y="280"/>
                  <a:pt x="1785" y="289"/>
                </a:cubicBezTo>
                <a:cubicBezTo>
                  <a:pt x="1799" y="298"/>
                  <a:pt x="1813" y="325"/>
                  <a:pt x="1813" y="345"/>
                </a:cubicBezTo>
                <a:cubicBezTo>
                  <a:pt x="1813" y="365"/>
                  <a:pt x="1794" y="391"/>
                  <a:pt x="1784" y="410"/>
                </a:cubicBezTo>
                <a:cubicBezTo>
                  <a:pt x="1774" y="429"/>
                  <a:pt x="1770" y="446"/>
                  <a:pt x="1756" y="459"/>
                </a:cubicBezTo>
                <a:cubicBezTo>
                  <a:pt x="1742" y="472"/>
                  <a:pt x="1746" y="468"/>
                  <a:pt x="1699" y="487"/>
                </a:cubicBezTo>
                <a:cubicBezTo>
                  <a:pt x="1652" y="506"/>
                  <a:pt x="1544" y="539"/>
                  <a:pt x="1473" y="572"/>
                </a:cubicBezTo>
                <a:cubicBezTo>
                  <a:pt x="1402" y="605"/>
                  <a:pt x="1350" y="642"/>
                  <a:pt x="1274" y="685"/>
                </a:cubicBezTo>
                <a:cubicBezTo>
                  <a:pt x="1198" y="728"/>
                  <a:pt x="1085" y="789"/>
                  <a:pt x="1019" y="827"/>
                </a:cubicBezTo>
                <a:cubicBezTo>
                  <a:pt x="953" y="865"/>
                  <a:pt x="948" y="870"/>
                  <a:pt x="877" y="912"/>
                </a:cubicBezTo>
                <a:cubicBezTo>
                  <a:pt x="806" y="954"/>
                  <a:pt x="687" y="1008"/>
                  <a:pt x="594" y="1082"/>
                </a:cubicBezTo>
                <a:cubicBezTo>
                  <a:pt x="501" y="1156"/>
                  <a:pt x="401" y="1253"/>
                  <a:pt x="320" y="1354"/>
                </a:cubicBezTo>
                <a:cubicBezTo>
                  <a:pt x="239" y="1455"/>
                  <a:pt x="149" y="1613"/>
                  <a:pt x="108" y="1690"/>
                </a:cubicBezTo>
                <a:cubicBezTo>
                  <a:pt x="67" y="1767"/>
                  <a:pt x="81" y="1777"/>
                  <a:pt x="72" y="1814"/>
                </a:cubicBezTo>
                <a:cubicBezTo>
                  <a:pt x="63" y="1851"/>
                  <a:pt x="59" y="1871"/>
                  <a:pt x="56" y="1914"/>
                </a:cubicBezTo>
                <a:cubicBezTo>
                  <a:pt x="53" y="1957"/>
                  <a:pt x="37" y="1986"/>
                  <a:pt x="55" y="2075"/>
                </a:cubicBezTo>
                <a:cubicBezTo>
                  <a:pt x="73" y="2164"/>
                  <a:pt x="107" y="2340"/>
                  <a:pt x="164" y="2450"/>
                </a:cubicBezTo>
                <a:cubicBezTo>
                  <a:pt x="221" y="2560"/>
                  <a:pt x="337" y="2675"/>
                  <a:pt x="396" y="2738"/>
                </a:cubicBezTo>
                <a:cubicBezTo>
                  <a:pt x="455" y="2801"/>
                  <a:pt x="497" y="2795"/>
                  <a:pt x="520" y="2826"/>
                </a:cubicBezTo>
                <a:cubicBezTo>
                  <a:pt x="543" y="2857"/>
                  <a:pt x="535" y="2901"/>
                  <a:pt x="536" y="2926"/>
                </a:cubicBezTo>
                <a:cubicBezTo>
                  <a:pt x="537" y="2951"/>
                  <a:pt x="573" y="2999"/>
                  <a:pt x="524" y="2974"/>
                </a:cubicBezTo>
                <a:cubicBezTo>
                  <a:pt x="475" y="2949"/>
                  <a:pt x="317" y="2853"/>
                  <a:pt x="240" y="2774"/>
                </a:cubicBezTo>
                <a:cubicBezTo>
                  <a:pt x="163" y="2695"/>
                  <a:pt x="103" y="2609"/>
                  <a:pt x="64" y="2502"/>
                </a:cubicBezTo>
                <a:cubicBezTo>
                  <a:pt x="25" y="2395"/>
                  <a:pt x="16" y="2238"/>
                  <a:pt x="8" y="2134"/>
                </a:cubicBezTo>
                <a:cubicBezTo>
                  <a:pt x="0" y="2030"/>
                  <a:pt x="5" y="1959"/>
                  <a:pt x="16" y="1878"/>
                </a:cubicBezTo>
                <a:cubicBezTo>
                  <a:pt x="27" y="1797"/>
                  <a:pt x="18" y="1764"/>
                  <a:pt x="72" y="1650"/>
                </a:cubicBezTo>
                <a:cubicBezTo>
                  <a:pt x="126" y="1536"/>
                  <a:pt x="214" y="1333"/>
                  <a:pt x="339" y="1196"/>
                </a:cubicBezTo>
                <a:cubicBezTo>
                  <a:pt x="464" y="1059"/>
                  <a:pt x="656" y="936"/>
                  <a:pt x="821" y="827"/>
                </a:cubicBezTo>
                <a:cubicBezTo>
                  <a:pt x="986" y="718"/>
                  <a:pt x="1209" y="609"/>
                  <a:pt x="1331" y="544"/>
                </a:cubicBezTo>
                <a:cubicBezTo>
                  <a:pt x="1453" y="479"/>
                  <a:pt x="1516" y="462"/>
                  <a:pt x="1556" y="438"/>
                </a:cubicBezTo>
                <a:cubicBezTo>
                  <a:pt x="1596" y="414"/>
                  <a:pt x="1558" y="427"/>
                  <a:pt x="1568" y="402"/>
                </a:cubicBezTo>
                <a:cubicBezTo>
                  <a:pt x="1578" y="377"/>
                  <a:pt x="1592" y="322"/>
                  <a:pt x="1614" y="289"/>
                </a:cubicBezTo>
                <a:cubicBezTo>
                  <a:pt x="1636" y="256"/>
                  <a:pt x="1652" y="232"/>
                  <a:pt x="1699" y="204"/>
                </a:cubicBezTo>
                <a:cubicBezTo>
                  <a:pt x="1746" y="176"/>
                  <a:pt x="1860" y="137"/>
                  <a:pt x="1898" y="118"/>
                </a:cubicBezTo>
                <a:cubicBezTo>
                  <a:pt x="1936" y="99"/>
                  <a:pt x="1931" y="95"/>
                  <a:pt x="1926" y="90"/>
                </a:cubicBezTo>
                <a:cubicBezTo>
                  <a:pt x="1921" y="85"/>
                  <a:pt x="1893" y="95"/>
                  <a:pt x="1870" y="90"/>
                </a:cubicBezTo>
                <a:cubicBezTo>
                  <a:pt x="1847" y="85"/>
                  <a:pt x="1809" y="62"/>
                  <a:pt x="1785" y="62"/>
                </a:cubicBezTo>
                <a:cubicBezTo>
                  <a:pt x="1761" y="62"/>
                  <a:pt x="1742" y="81"/>
                  <a:pt x="1728" y="90"/>
                </a:cubicBezTo>
                <a:cubicBezTo>
                  <a:pt x="1714" y="99"/>
                  <a:pt x="1713" y="108"/>
                  <a:pt x="1699" y="118"/>
                </a:cubicBezTo>
                <a:cubicBezTo>
                  <a:pt x="1685" y="128"/>
                  <a:pt x="1648" y="152"/>
                  <a:pt x="1643" y="147"/>
                </a:cubicBezTo>
                <a:close/>
              </a:path>
            </a:pathLst>
          </a:custGeom>
          <a:ln/>
          <a:effectLst>
            <a:reflection blurRad="6350" stA="50000" endA="300" endPos="90000" dist="50800" dir="5400000" sy="-100000" algn="bl" rotWithShape="0"/>
            <a:softEdge rad="317500"/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 sz="1798">
              <a:solidFill>
                <a:prstClr val="black"/>
              </a:solidFill>
            </a:endParaRPr>
          </a:p>
        </p:txBody>
      </p:sp>
      <p:sp>
        <p:nvSpPr>
          <p:cNvPr id="21" name="Freeform 13"/>
          <p:cNvSpPr>
            <a:spLocks/>
          </p:cNvSpPr>
          <p:nvPr/>
        </p:nvSpPr>
        <p:spPr bwMode="ltGray">
          <a:xfrm>
            <a:off x="4190406" y="534908"/>
            <a:ext cx="1377232" cy="1973822"/>
          </a:xfrm>
          <a:custGeom>
            <a:avLst/>
            <a:gdLst>
              <a:gd name="T0" fmla="*/ 2147483647 w 868"/>
              <a:gd name="T1" fmla="*/ 2147483647 h 1244"/>
              <a:gd name="T2" fmla="*/ 2147483647 w 868"/>
              <a:gd name="T3" fmla="*/ 2147483647 h 1244"/>
              <a:gd name="T4" fmla="*/ 2147483647 w 868"/>
              <a:gd name="T5" fmla="*/ 2147483647 h 1244"/>
              <a:gd name="T6" fmla="*/ 2147483647 w 868"/>
              <a:gd name="T7" fmla="*/ 2147483647 h 1244"/>
              <a:gd name="T8" fmla="*/ 2147483647 w 868"/>
              <a:gd name="T9" fmla="*/ 2147483647 h 1244"/>
              <a:gd name="T10" fmla="*/ 2147483647 w 868"/>
              <a:gd name="T11" fmla="*/ 2147483647 h 1244"/>
              <a:gd name="T12" fmla="*/ 2147483647 w 868"/>
              <a:gd name="T13" fmla="*/ 2147483647 h 1244"/>
              <a:gd name="T14" fmla="*/ 2147483647 w 868"/>
              <a:gd name="T15" fmla="*/ 2147483647 h 1244"/>
              <a:gd name="T16" fmla="*/ 2147483647 w 868"/>
              <a:gd name="T17" fmla="*/ 2147483647 h 1244"/>
              <a:gd name="T18" fmla="*/ 2147483647 w 868"/>
              <a:gd name="T19" fmla="*/ 2147483647 h 1244"/>
              <a:gd name="T20" fmla="*/ 2147483647 w 868"/>
              <a:gd name="T21" fmla="*/ 2147483647 h 1244"/>
              <a:gd name="T22" fmla="*/ 2147483647 w 868"/>
              <a:gd name="T23" fmla="*/ 2147483647 h 1244"/>
              <a:gd name="T24" fmla="*/ 2147483647 w 868"/>
              <a:gd name="T25" fmla="*/ 2147483647 h 1244"/>
              <a:gd name="T26" fmla="*/ 2147483647 w 868"/>
              <a:gd name="T27" fmla="*/ 2147483647 h 1244"/>
              <a:gd name="T28" fmla="*/ 2147483647 w 868"/>
              <a:gd name="T29" fmla="*/ 2147483647 h 1244"/>
              <a:gd name="T30" fmla="*/ 2147483647 w 868"/>
              <a:gd name="T31" fmla="*/ 2147483647 h 1244"/>
              <a:gd name="T32" fmla="*/ 2147483647 w 868"/>
              <a:gd name="T33" fmla="*/ 2147483647 h 1244"/>
              <a:gd name="T34" fmla="*/ 2147483647 w 868"/>
              <a:gd name="T35" fmla="*/ 2147483647 h 1244"/>
              <a:gd name="T36" fmla="*/ 2147483647 w 868"/>
              <a:gd name="T37" fmla="*/ 2147483647 h 1244"/>
              <a:gd name="T38" fmla="*/ 2147483647 w 868"/>
              <a:gd name="T39" fmla="*/ 2147483647 h 1244"/>
              <a:gd name="T40" fmla="*/ 2147483647 w 868"/>
              <a:gd name="T41" fmla="*/ 2147483647 h 1244"/>
              <a:gd name="T42" fmla="*/ 2147483647 w 868"/>
              <a:gd name="T43" fmla="*/ 2147483647 h 1244"/>
              <a:gd name="T44" fmla="*/ 2147483647 w 868"/>
              <a:gd name="T45" fmla="*/ 2147483647 h 1244"/>
              <a:gd name="T46" fmla="*/ 2147483647 w 868"/>
              <a:gd name="T47" fmla="*/ 2147483647 h 1244"/>
              <a:gd name="T48" fmla="*/ 2147483647 w 868"/>
              <a:gd name="T49" fmla="*/ 2147483647 h 1244"/>
              <a:gd name="T50" fmla="*/ 2147483647 w 868"/>
              <a:gd name="T51" fmla="*/ 2147483647 h 1244"/>
              <a:gd name="T52" fmla="*/ 2147483647 w 868"/>
              <a:gd name="T53" fmla="*/ 2147483647 h 1244"/>
              <a:gd name="T54" fmla="*/ 2147483647 w 868"/>
              <a:gd name="T55" fmla="*/ 2147483647 h 1244"/>
              <a:gd name="T56" fmla="*/ 2147483647 w 868"/>
              <a:gd name="T57" fmla="*/ 2147483647 h 1244"/>
              <a:gd name="T58" fmla="*/ 2147483647 w 868"/>
              <a:gd name="T59" fmla="*/ 2147483647 h 1244"/>
              <a:gd name="T60" fmla="*/ 2147483647 w 868"/>
              <a:gd name="T61" fmla="*/ 2147483647 h 1244"/>
              <a:gd name="T62" fmla="*/ 2147483647 w 868"/>
              <a:gd name="T63" fmla="*/ 2147483647 h 1244"/>
              <a:gd name="T64" fmla="*/ 2147483647 w 868"/>
              <a:gd name="T65" fmla="*/ 2147483647 h 1244"/>
              <a:gd name="T66" fmla="*/ 2147483647 w 868"/>
              <a:gd name="T67" fmla="*/ 2147483647 h 1244"/>
              <a:gd name="T68" fmla="*/ 2147483647 w 868"/>
              <a:gd name="T69" fmla="*/ 2147483647 h 1244"/>
              <a:gd name="T70" fmla="*/ 2147483647 w 868"/>
              <a:gd name="T71" fmla="*/ 2147483647 h 1244"/>
              <a:gd name="T72" fmla="*/ 2147483647 w 868"/>
              <a:gd name="T73" fmla="*/ 2147483647 h 1244"/>
              <a:gd name="T74" fmla="*/ 2147483647 w 868"/>
              <a:gd name="T75" fmla="*/ 2147483647 h 1244"/>
              <a:gd name="T76" fmla="*/ 2147483647 w 868"/>
              <a:gd name="T77" fmla="*/ 2147483647 h 1244"/>
              <a:gd name="T78" fmla="*/ 2147483647 w 868"/>
              <a:gd name="T79" fmla="*/ 2147483647 h 1244"/>
              <a:gd name="T80" fmla="*/ 2147483647 w 868"/>
              <a:gd name="T81" fmla="*/ 2147483647 h 1244"/>
              <a:gd name="T82" fmla="*/ 2147483647 w 868"/>
              <a:gd name="T83" fmla="*/ 2147483647 h 1244"/>
              <a:gd name="T84" fmla="*/ 2147483647 w 868"/>
              <a:gd name="T85" fmla="*/ 2147483647 h 1244"/>
              <a:gd name="T86" fmla="*/ 2147483647 w 868"/>
              <a:gd name="T87" fmla="*/ 2147483647 h 1244"/>
              <a:gd name="T88" fmla="*/ 2147483647 w 868"/>
              <a:gd name="T89" fmla="*/ 2147483647 h 1244"/>
              <a:gd name="T90" fmla="*/ 2147483647 w 868"/>
              <a:gd name="T91" fmla="*/ 2147483647 h 1244"/>
              <a:gd name="T92" fmla="*/ 2147483647 w 868"/>
              <a:gd name="T93" fmla="*/ 2147483647 h 1244"/>
              <a:gd name="T94" fmla="*/ 2147483647 w 868"/>
              <a:gd name="T95" fmla="*/ 2147483647 h 1244"/>
              <a:gd name="T96" fmla="*/ 2147483647 w 868"/>
              <a:gd name="T97" fmla="*/ 2147483647 h 1244"/>
              <a:gd name="T98" fmla="*/ 2147483647 w 868"/>
              <a:gd name="T99" fmla="*/ 2147483647 h 1244"/>
              <a:gd name="T100" fmla="*/ 2147483647 w 868"/>
              <a:gd name="T101" fmla="*/ 2147483647 h 1244"/>
              <a:gd name="T102" fmla="*/ 2147483647 w 868"/>
              <a:gd name="T103" fmla="*/ 2147483647 h 1244"/>
              <a:gd name="T104" fmla="*/ 2147483647 w 868"/>
              <a:gd name="T105" fmla="*/ 2147483647 h 1244"/>
              <a:gd name="T106" fmla="*/ 2147483647 w 868"/>
              <a:gd name="T107" fmla="*/ 2147483647 h 1244"/>
              <a:gd name="T108" fmla="*/ 2147483647 w 868"/>
              <a:gd name="T109" fmla="*/ 2147483647 h 1244"/>
              <a:gd name="T110" fmla="*/ 2147483647 w 868"/>
              <a:gd name="T111" fmla="*/ 2147483647 h 1244"/>
              <a:gd name="T112" fmla="*/ 2147483647 w 868"/>
              <a:gd name="T113" fmla="*/ 2147483647 h 1244"/>
              <a:gd name="T114" fmla="*/ 2147483647 w 868"/>
              <a:gd name="T115" fmla="*/ 2147483647 h 1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68"/>
              <a:gd name="T175" fmla="*/ 0 h 1244"/>
              <a:gd name="T176" fmla="*/ 868 w 868"/>
              <a:gd name="T177" fmla="*/ 1244 h 1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68" h="1244">
                <a:moveTo>
                  <a:pt x="556" y="415"/>
                </a:moveTo>
                <a:cubicBezTo>
                  <a:pt x="551" y="410"/>
                  <a:pt x="637" y="357"/>
                  <a:pt x="669" y="330"/>
                </a:cubicBezTo>
                <a:cubicBezTo>
                  <a:pt x="701" y="303"/>
                  <a:pt x="727" y="286"/>
                  <a:pt x="751" y="253"/>
                </a:cubicBezTo>
                <a:cubicBezTo>
                  <a:pt x="775" y="220"/>
                  <a:pt x="796" y="165"/>
                  <a:pt x="811" y="131"/>
                </a:cubicBezTo>
                <a:cubicBezTo>
                  <a:pt x="826" y="97"/>
                  <a:pt x="831" y="65"/>
                  <a:pt x="840" y="46"/>
                </a:cubicBezTo>
                <a:cubicBezTo>
                  <a:pt x="849" y="27"/>
                  <a:pt x="868" y="0"/>
                  <a:pt x="868" y="18"/>
                </a:cubicBezTo>
                <a:cubicBezTo>
                  <a:pt x="868" y="36"/>
                  <a:pt x="848" y="100"/>
                  <a:pt x="843" y="157"/>
                </a:cubicBezTo>
                <a:cubicBezTo>
                  <a:pt x="838" y="214"/>
                  <a:pt x="845" y="292"/>
                  <a:pt x="840" y="358"/>
                </a:cubicBezTo>
                <a:cubicBezTo>
                  <a:pt x="835" y="424"/>
                  <a:pt x="830" y="485"/>
                  <a:pt x="811" y="556"/>
                </a:cubicBezTo>
                <a:cubicBezTo>
                  <a:pt x="792" y="627"/>
                  <a:pt x="758" y="726"/>
                  <a:pt x="726" y="783"/>
                </a:cubicBezTo>
                <a:cubicBezTo>
                  <a:pt x="694" y="840"/>
                  <a:pt x="641" y="877"/>
                  <a:pt x="621" y="898"/>
                </a:cubicBezTo>
                <a:cubicBezTo>
                  <a:pt x="601" y="919"/>
                  <a:pt x="611" y="905"/>
                  <a:pt x="605" y="907"/>
                </a:cubicBezTo>
                <a:cubicBezTo>
                  <a:pt x="599" y="909"/>
                  <a:pt x="598" y="912"/>
                  <a:pt x="587" y="909"/>
                </a:cubicBezTo>
                <a:cubicBezTo>
                  <a:pt x="576" y="906"/>
                  <a:pt x="555" y="899"/>
                  <a:pt x="540" y="890"/>
                </a:cubicBezTo>
                <a:cubicBezTo>
                  <a:pt x="525" y="881"/>
                  <a:pt x="511" y="872"/>
                  <a:pt x="495" y="856"/>
                </a:cubicBezTo>
                <a:cubicBezTo>
                  <a:pt x="479" y="840"/>
                  <a:pt x="457" y="807"/>
                  <a:pt x="447" y="793"/>
                </a:cubicBezTo>
                <a:cubicBezTo>
                  <a:pt x="437" y="779"/>
                  <a:pt x="440" y="781"/>
                  <a:pt x="437" y="772"/>
                </a:cubicBezTo>
                <a:cubicBezTo>
                  <a:pt x="434" y="763"/>
                  <a:pt x="429" y="775"/>
                  <a:pt x="430" y="738"/>
                </a:cubicBezTo>
                <a:cubicBezTo>
                  <a:pt x="431" y="701"/>
                  <a:pt x="428" y="612"/>
                  <a:pt x="444" y="549"/>
                </a:cubicBezTo>
                <a:cubicBezTo>
                  <a:pt x="460" y="486"/>
                  <a:pt x="505" y="409"/>
                  <a:pt x="528" y="358"/>
                </a:cubicBezTo>
                <a:cubicBezTo>
                  <a:pt x="551" y="307"/>
                  <a:pt x="556" y="283"/>
                  <a:pt x="584" y="245"/>
                </a:cubicBezTo>
                <a:cubicBezTo>
                  <a:pt x="612" y="207"/>
                  <a:pt x="683" y="102"/>
                  <a:pt x="698" y="131"/>
                </a:cubicBezTo>
                <a:cubicBezTo>
                  <a:pt x="713" y="160"/>
                  <a:pt x="680" y="345"/>
                  <a:pt x="675" y="421"/>
                </a:cubicBezTo>
                <a:cubicBezTo>
                  <a:pt x="670" y="497"/>
                  <a:pt x="679" y="529"/>
                  <a:pt x="669" y="585"/>
                </a:cubicBezTo>
                <a:cubicBezTo>
                  <a:pt x="659" y="641"/>
                  <a:pt x="627" y="721"/>
                  <a:pt x="613" y="759"/>
                </a:cubicBezTo>
                <a:cubicBezTo>
                  <a:pt x="599" y="797"/>
                  <a:pt x="592" y="799"/>
                  <a:pt x="584" y="812"/>
                </a:cubicBezTo>
                <a:cubicBezTo>
                  <a:pt x="576" y="825"/>
                  <a:pt x="589" y="819"/>
                  <a:pt x="566" y="840"/>
                </a:cubicBezTo>
                <a:cubicBezTo>
                  <a:pt x="543" y="861"/>
                  <a:pt x="480" y="913"/>
                  <a:pt x="447" y="937"/>
                </a:cubicBezTo>
                <a:cubicBezTo>
                  <a:pt x="414" y="961"/>
                  <a:pt x="391" y="955"/>
                  <a:pt x="367" y="981"/>
                </a:cubicBezTo>
                <a:cubicBezTo>
                  <a:pt x="343" y="1007"/>
                  <a:pt x="326" y="1060"/>
                  <a:pt x="301" y="1095"/>
                </a:cubicBezTo>
                <a:cubicBezTo>
                  <a:pt x="276" y="1130"/>
                  <a:pt x="247" y="1165"/>
                  <a:pt x="219" y="1189"/>
                </a:cubicBezTo>
                <a:cubicBezTo>
                  <a:pt x="191" y="1213"/>
                  <a:pt x="166" y="1230"/>
                  <a:pt x="131" y="1237"/>
                </a:cubicBezTo>
                <a:cubicBezTo>
                  <a:pt x="96" y="1244"/>
                  <a:pt x="22" y="1235"/>
                  <a:pt x="11" y="1229"/>
                </a:cubicBezTo>
                <a:cubicBezTo>
                  <a:pt x="0" y="1223"/>
                  <a:pt x="39" y="1214"/>
                  <a:pt x="64" y="1199"/>
                </a:cubicBezTo>
                <a:cubicBezTo>
                  <a:pt x="89" y="1184"/>
                  <a:pt x="124" y="1172"/>
                  <a:pt x="159" y="1141"/>
                </a:cubicBezTo>
                <a:cubicBezTo>
                  <a:pt x="194" y="1110"/>
                  <a:pt x="237" y="1051"/>
                  <a:pt x="273" y="1010"/>
                </a:cubicBezTo>
                <a:cubicBezTo>
                  <a:pt x="309" y="969"/>
                  <a:pt x="341" y="924"/>
                  <a:pt x="375" y="893"/>
                </a:cubicBezTo>
                <a:cubicBezTo>
                  <a:pt x="409" y="862"/>
                  <a:pt x="449" y="840"/>
                  <a:pt x="475" y="825"/>
                </a:cubicBezTo>
                <a:cubicBezTo>
                  <a:pt x="501" y="810"/>
                  <a:pt x="510" y="825"/>
                  <a:pt x="531" y="805"/>
                </a:cubicBezTo>
                <a:cubicBezTo>
                  <a:pt x="552" y="785"/>
                  <a:pt x="583" y="756"/>
                  <a:pt x="600" y="705"/>
                </a:cubicBezTo>
                <a:cubicBezTo>
                  <a:pt x="617" y="654"/>
                  <a:pt x="624" y="559"/>
                  <a:pt x="631" y="501"/>
                </a:cubicBezTo>
                <a:cubicBezTo>
                  <a:pt x="638" y="443"/>
                  <a:pt x="636" y="402"/>
                  <a:pt x="641" y="358"/>
                </a:cubicBezTo>
                <a:cubicBezTo>
                  <a:pt x="646" y="314"/>
                  <a:pt x="663" y="254"/>
                  <a:pt x="659" y="237"/>
                </a:cubicBezTo>
                <a:cubicBezTo>
                  <a:pt x="655" y="220"/>
                  <a:pt x="643" y="219"/>
                  <a:pt x="619" y="257"/>
                </a:cubicBezTo>
                <a:cubicBezTo>
                  <a:pt x="595" y="295"/>
                  <a:pt x="537" y="403"/>
                  <a:pt x="512" y="467"/>
                </a:cubicBezTo>
                <a:cubicBezTo>
                  <a:pt x="487" y="531"/>
                  <a:pt x="477" y="589"/>
                  <a:pt x="471" y="641"/>
                </a:cubicBezTo>
                <a:cubicBezTo>
                  <a:pt x="465" y="693"/>
                  <a:pt x="473" y="743"/>
                  <a:pt x="479" y="777"/>
                </a:cubicBezTo>
                <a:cubicBezTo>
                  <a:pt x="485" y="811"/>
                  <a:pt x="501" y="835"/>
                  <a:pt x="507" y="848"/>
                </a:cubicBezTo>
                <a:cubicBezTo>
                  <a:pt x="513" y="861"/>
                  <a:pt x="514" y="855"/>
                  <a:pt x="518" y="856"/>
                </a:cubicBezTo>
                <a:cubicBezTo>
                  <a:pt x="522" y="857"/>
                  <a:pt x="512" y="861"/>
                  <a:pt x="532" y="854"/>
                </a:cubicBezTo>
                <a:cubicBezTo>
                  <a:pt x="552" y="847"/>
                  <a:pt x="609" y="843"/>
                  <a:pt x="641" y="812"/>
                </a:cubicBezTo>
                <a:cubicBezTo>
                  <a:pt x="673" y="781"/>
                  <a:pt x="702" y="722"/>
                  <a:pt x="726" y="670"/>
                </a:cubicBezTo>
                <a:cubicBezTo>
                  <a:pt x="750" y="618"/>
                  <a:pt x="772" y="557"/>
                  <a:pt x="783" y="500"/>
                </a:cubicBezTo>
                <a:cubicBezTo>
                  <a:pt x="794" y="443"/>
                  <a:pt x="790" y="367"/>
                  <a:pt x="791" y="325"/>
                </a:cubicBezTo>
                <a:cubicBezTo>
                  <a:pt x="792" y="283"/>
                  <a:pt x="794" y="249"/>
                  <a:pt x="787" y="249"/>
                </a:cubicBezTo>
                <a:cubicBezTo>
                  <a:pt x="780" y="249"/>
                  <a:pt x="761" y="307"/>
                  <a:pt x="747" y="325"/>
                </a:cubicBezTo>
                <a:cubicBezTo>
                  <a:pt x="733" y="343"/>
                  <a:pt x="735" y="342"/>
                  <a:pt x="703" y="357"/>
                </a:cubicBezTo>
                <a:cubicBezTo>
                  <a:pt x="671" y="372"/>
                  <a:pt x="587" y="403"/>
                  <a:pt x="556" y="415"/>
                </a:cubicBezTo>
                <a:close/>
              </a:path>
            </a:pathLst>
          </a:custGeom>
          <a:ln/>
          <a:effectLst>
            <a:reflection blurRad="6350" stA="50000" endA="300" endPos="90000" dist="50800" dir="5400000" sy="-100000" algn="bl" rotWithShape="0"/>
            <a:softEdge rad="317500"/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 sz="1798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ltGray">
          <a:xfrm>
            <a:off x="2840482" y="622767"/>
            <a:ext cx="3998416" cy="3216187"/>
          </a:xfrm>
          <a:custGeom>
            <a:avLst/>
            <a:gdLst>
              <a:gd name="T0" fmla="*/ 2147483647 w 2520"/>
              <a:gd name="T1" fmla="*/ 2147483647 h 2027"/>
              <a:gd name="T2" fmla="*/ 2147483647 w 2520"/>
              <a:gd name="T3" fmla="*/ 2147483647 h 2027"/>
              <a:gd name="T4" fmla="*/ 2147483647 w 2520"/>
              <a:gd name="T5" fmla="*/ 2147483647 h 2027"/>
              <a:gd name="T6" fmla="*/ 2147483647 w 2520"/>
              <a:gd name="T7" fmla="*/ 2147483647 h 2027"/>
              <a:gd name="T8" fmla="*/ 2147483647 w 2520"/>
              <a:gd name="T9" fmla="*/ 2147483647 h 2027"/>
              <a:gd name="T10" fmla="*/ 2147483647 w 2520"/>
              <a:gd name="T11" fmla="*/ 2147483647 h 2027"/>
              <a:gd name="T12" fmla="*/ 2147483647 w 2520"/>
              <a:gd name="T13" fmla="*/ 2147483647 h 2027"/>
              <a:gd name="T14" fmla="*/ 2147483647 w 2520"/>
              <a:gd name="T15" fmla="*/ 2147483647 h 2027"/>
              <a:gd name="T16" fmla="*/ 2147483647 w 2520"/>
              <a:gd name="T17" fmla="*/ 2147483647 h 2027"/>
              <a:gd name="T18" fmla="*/ 2147483647 w 2520"/>
              <a:gd name="T19" fmla="*/ 2147483647 h 2027"/>
              <a:gd name="T20" fmla="*/ 2147483647 w 2520"/>
              <a:gd name="T21" fmla="*/ 2147483647 h 2027"/>
              <a:gd name="T22" fmla="*/ 2147483647 w 2520"/>
              <a:gd name="T23" fmla="*/ 2147483647 h 2027"/>
              <a:gd name="T24" fmla="*/ 2147483647 w 2520"/>
              <a:gd name="T25" fmla="*/ 2147483647 h 2027"/>
              <a:gd name="T26" fmla="*/ 2147483647 w 2520"/>
              <a:gd name="T27" fmla="*/ 2147483647 h 2027"/>
              <a:gd name="T28" fmla="*/ 2147483647 w 2520"/>
              <a:gd name="T29" fmla="*/ 2147483647 h 2027"/>
              <a:gd name="T30" fmla="*/ 2147483647 w 2520"/>
              <a:gd name="T31" fmla="*/ 2147483647 h 2027"/>
              <a:gd name="T32" fmla="*/ 2147483647 w 2520"/>
              <a:gd name="T33" fmla="*/ 2147483647 h 2027"/>
              <a:gd name="T34" fmla="*/ 2147483647 w 2520"/>
              <a:gd name="T35" fmla="*/ 2147483647 h 2027"/>
              <a:gd name="T36" fmla="*/ 2147483647 w 2520"/>
              <a:gd name="T37" fmla="*/ 2147483647 h 2027"/>
              <a:gd name="T38" fmla="*/ 2147483647 w 2520"/>
              <a:gd name="T39" fmla="*/ 2147483647 h 2027"/>
              <a:gd name="T40" fmla="*/ 2147483647 w 2520"/>
              <a:gd name="T41" fmla="*/ 2147483647 h 2027"/>
              <a:gd name="T42" fmla="*/ 2147483647 w 2520"/>
              <a:gd name="T43" fmla="*/ 2147483647 h 2027"/>
              <a:gd name="T44" fmla="*/ 2147483647 w 2520"/>
              <a:gd name="T45" fmla="*/ 2147483647 h 2027"/>
              <a:gd name="T46" fmla="*/ 2147483647 w 2520"/>
              <a:gd name="T47" fmla="*/ 2147483647 h 2027"/>
              <a:gd name="T48" fmla="*/ 2147483647 w 2520"/>
              <a:gd name="T49" fmla="*/ 2147483647 h 2027"/>
              <a:gd name="T50" fmla="*/ 2147483647 w 2520"/>
              <a:gd name="T51" fmla="*/ 2147483647 h 2027"/>
              <a:gd name="T52" fmla="*/ 2147483647 w 2520"/>
              <a:gd name="T53" fmla="*/ 2147483647 h 2027"/>
              <a:gd name="T54" fmla="*/ 2147483647 w 2520"/>
              <a:gd name="T55" fmla="*/ 2147483647 h 2027"/>
              <a:gd name="T56" fmla="*/ 2147483647 w 2520"/>
              <a:gd name="T57" fmla="*/ 2147483647 h 2027"/>
              <a:gd name="T58" fmla="*/ 2147483647 w 2520"/>
              <a:gd name="T59" fmla="*/ 2147483647 h 2027"/>
              <a:gd name="T60" fmla="*/ 2147483647 w 2520"/>
              <a:gd name="T61" fmla="*/ 2147483647 h 2027"/>
              <a:gd name="T62" fmla="*/ 2147483647 w 2520"/>
              <a:gd name="T63" fmla="*/ 2147483647 h 2027"/>
              <a:gd name="T64" fmla="*/ 2147483647 w 2520"/>
              <a:gd name="T65" fmla="*/ 2147483647 h 2027"/>
              <a:gd name="T66" fmla="*/ 2147483647 w 2520"/>
              <a:gd name="T67" fmla="*/ 2147483647 h 2027"/>
              <a:gd name="T68" fmla="*/ 2147483647 w 2520"/>
              <a:gd name="T69" fmla="*/ 2147483647 h 2027"/>
              <a:gd name="T70" fmla="*/ 2147483647 w 2520"/>
              <a:gd name="T71" fmla="*/ 2147483647 h 2027"/>
              <a:gd name="T72" fmla="*/ 0 w 2520"/>
              <a:gd name="T73" fmla="*/ 2147483647 h 2027"/>
              <a:gd name="T74" fmla="*/ 2147483647 w 2520"/>
              <a:gd name="T75" fmla="*/ 2147483647 h 2027"/>
              <a:gd name="T76" fmla="*/ 2147483647 w 2520"/>
              <a:gd name="T77" fmla="*/ 2147483647 h 2027"/>
              <a:gd name="T78" fmla="*/ 2147483647 w 2520"/>
              <a:gd name="T79" fmla="*/ 2147483647 h 2027"/>
              <a:gd name="T80" fmla="*/ 2147483647 w 2520"/>
              <a:gd name="T81" fmla="*/ 2147483647 h 2027"/>
              <a:gd name="T82" fmla="*/ 2147483647 w 2520"/>
              <a:gd name="T83" fmla="*/ 2147483647 h 2027"/>
              <a:gd name="T84" fmla="*/ 2147483647 w 2520"/>
              <a:gd name="T85" fmla="*/ 2147483647 h 2027"/>
              <a:gd name="T86" fmla="*/ 2147483647 w 2520"/>
              <a:gd name="T87" fmla="*/ 2147483647 h 2027"/>
              <a:gd name="T88" fmla="*/ 2147483647 w 2520"/>
              <a:gd name="T89" fmla="*/ 2147483647 h 2027"/>
              <a:gd name="T90" fmla="*/ 2147483647 w 2520"/>
              <a:gd name="T91" fmla="*/ 2147483647 h 2027"/>
              <a:gd name="T92" fmla="*/ 2147483647 w 2520"/>
              <a:gd name="T93" fmla="*/ 2147483647 h 2027"/>
              <a:gd name="T94" fmla="*/ 2147483647 w 2520"/>
              <a:gd name="T95" fmla="*/ 2147483647 h 2027"/>
              <a:gd name="T96" fmla="*/ 2147483647 w 2520"/>
              <a:gd name="T97" fmla="*/ 2147483647 h 2027"/>
              <a:gd name="T98" fmla="*/ 2147483647 w 2520"/>
              <a:gd name="T99" fmla="*/ 2147483647 h 2027"/>
              <a:gd name="T100" fmla="*/ 2147483647 w 2520"/>
              <a:gd name="T101" fmla="*/ 2147483647 h 2027"/>
              <a:gd name="T102" fmla="*/ 2147483647 w 2520"/>
              <a:gd name="T103" fmla="*/ 2147483647 h 2027"/>
              <a:gd name="T104" fmla="*/ 2147483647 w 2520"/>
              <a:gd name="T105" fmla="*/ 2147483647 h 2027"/>
              <a:gd name="T106" fmla="*/ 2147483647 w 2520"/>
              <a:gd name="T107" fmla="*/ 2147483647 h 2027"/>
              <a:gd name="T108" fmla="*/ 2147483647 w 2520"/>
              <a:gd name="T109" fmla="*/ 2147483647 h 2027"/>
              <a:gd name="T110" fmla="*/ 2147483647 w 2520"/>
              <a:gd name="T111" fmla="*/ 2147483647 h 2027"/>
              <a:gd name="T112" fmla="*/ 2147483647 w 2520"/>
              <a:gd name="T113" fmla="*/ 2147483647 h 2027"/>
              <a:gd name="T114" fmla="*/ 2147483647 w 2520"/>
              <a:gd name="T115" fmla="*/ 2147483647 h 2027"/>
              <a:gd name="T116" fmla="*/ 2147483647 w 2520"/>
              <a:gd name="T117" fmla="*/ 2147483647 h 2027"/>
              <a:gd name="T118" fmla="*/ 2147483647 w 2520"/>
              <a:gd name="T119" fmla="*/ 2147483647 h 2027"/>
              <a:gd name="T120" fmla="*/ 2147483647 w 2520"/>
              <a:gd name="T121" fmla="*/ 2147483647 h 20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0"/>
              <a:gd name="T184" fmla="*/ 0 h 2027"/>
              <a:gd name="T185" fmla="*/ 2520 w 2520"/>
              <a:gd name="T186" fmla="*/ 2027 h 20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0" h="2027">
                <a:moveTo>
                  <a:pt x="2077" y="90"/>
                </a:moveTo>
                <a:cubicBezTo>
                  <a:pt x="2082" y="81"/>
                  <a:pt x="2096" y="71"/>
                  <a:pt x="2105" y="62"/>
                </a:cubicBezTo>
                <a:cubicBezTo>
                  <a:pt x="2114" y="53"/>
                  <a:pt x="2124" y="42"/>
                  <a:pt x="2133" y="33"/>
                </a:cubicBezTo>
                <a:cubicBezTo>
                  <a:pt x="2142" y="24"/>
                  <a:pt x="2143" y="10"/>
                  <a:pt x="2162" y="5"/>
                </a:cubicBezTo>
                <a:cubicBezTo>
                  <a:pt x="2181" y="0"/>
                  <a:pt x="2214" y="0"/>
                  <a:pt x="2247" y="5"/>
                </a:cubicBezTo>
                <a:cubicBezTo>
                  <a:pt x="2280" y="10"/>
                  <a:pt x="2331" y="26"/>
                  <a:pt x="2358" y="35"/>
                </a:cubicBezTo>
                <a:cubicBezTo>
                  <a:pt x="2385" y="44"/>
                  <a:pt x="2392" y="53"/>
                  <a:pt x="2412" y="60"/>
                </a:cubicBezTo>
                <a:cubicBezTo>
                  <a:pt x="2432" y="67"/>
                  <a:pt x="2463" y="78"/>
                  <a:pt x="2480" y="79"/>
                </a:cubicBezTo>
                <a:cubicBezTo>
                  <a:pt x="2497" y="80"/>
                  <a:pt x="2512" y="60"/>
                  <a:pt x="2516" y="67"/>
                </a:cubicBezTo>
                <a:cubicBezTo>
                  <a:pt x="2520" y="74"/>
                  <a:pt x="2516" y="105"/>
                  <a:pt x="2504" y="123"/>
                </a:cubicBezTo>
                <a:cubicBezTo>
                  <a:pt x="2492" y="141"/>
                  <a:pt x="2464" y="162"/>
                  <a:pt x="2445" y="175"/>
                </a:cubicBezTo>
                <a:cubicBezTo>
                  <a:pt x="2426" y="188"/>
                  <a:pt x="2435" y="174"/>
                  <a:pt x="2389" y="203"/>
                </a:cubicBezTo>
                <a:cubicBezTo>
                  <a:pt x="2343" y="232"/>
                  <a:pt x="2216" y="314"/>
                  <a:pt x="2168" y="347"/>
                </a:cubicBezTo>
                <a:cubicBezTo>
                  <a:pt x="2120" y="380"/>
                  <a:pt x="2123" y="382"/>
                  <a:pt x="2100" y="399"/>
                </a:cubicBezTo>
                <a:cubicBezTo>
                  <a:pt x="2077" y="416"/>
                  <a:pt x="2074" y="418"/>
                  <a:pt x="2028" y="447"/>
                </a:cubicBezTo>
                <a:cubicBezTo>
                  <a:pt x="1982" y="476"/>
                  <a:pt x="1908" y="528"/>
                  <a:pt x="1822" y="572"/>
                </a:cubicBezTo>
                <a:cubicBezTo>
                  <a:pt x="1736" y="616"/>
                  <a:pt x="1642" y="676"/>
                  <a:pt x="1510" y="714"/>
                </a:cubicBezTo>
                <a:cubicBezTo>
                  <a:pt x="1378" y="752"/>
                  <a:pt x="1156" y="790"/>
                  <a:pt x="1028" y="799"/>
                </a:cubicBezTo>
                <a:cubicBezTo>
                  <a:pt x="900" y="808"/>
                  <a:pt x="811" y="788"/>
                  <a:pt x="744" y="770"/>
                </a:cubicBezTo>
                <a:cubicBezTo>
                  <a:pt x="677" y="752"/>
                  <a:pt x="648" y="712"/>
                  <a:pt x="624" y="692"/>
                </a:cubicBezTo>
                <a:cubicBezTo>
                  <a:pt x="600" y="672"/>
                  <a:pt x="615" y="657"/>
                  <a:pt x="600" y="651"/>
                </a:cubicBezTo>
                <a:cubicBezTo>
                  <a:pt x="585" y="645"/>
                  <a:pt x="555" y="655"/>
                  <a:pt x="536" y="659"/>
                </a:cubicBezTo>
                <a:cubicBezTo>
                  <a:pt x="517" y="663"/>
                  <a:pt x="496" y="666"/>
                  <a:pt x="484" y="675"/>
                </a:cubicBezTo>
                <a:cubicBezTo>
                  <a:pt x="472" y="684"/>
                  <a:pt x="460" y="703"/>
                  <a:pt x="461" y="714"/>
                </a:cubicBezTo>
                <a:cubicBezTo>
                  <a:pt x="462" y="725"/>
                  <a:pt x="475" y="733"/>
                  <a:pt x="489" y="742"/>
                </a:cubicBezTo>
                <a:cubicBezTo>
                  <a:pt x="503" y="751"/>
                  <a:pt x="532" y="761"/>
                  <a:pt x="546" y="770"/>
                </a:cubicBezTo>
                <a:cubicBezTo>
                  <a:pt x="560" y="779"/>
                  <a:pt x="579" y="780"/>
                  <a:pt x="574" y="799"/>
                </a:cubicBezTo>
                <a:cubicBezTo>
                  <a:pt x="569" y="818"/>
                  <a:pt x="534" y="861"/>
                  <a:pt x="517" y="884"/>
                </a:cubicBezTo>
                <a:cubicBezTo>
                  <a:pt x="500" y="907"/>
                  <a:pt x="492" y="926"/>
                  <a:pt x="472" y="939"/>
                </a:cubicBezTo>
                <a:cubicBezTo>
                  <a:pt x="452" y="952"/>
                  <a:pt x="435" y="956"/>
                  <a:pt x="400" y="963"/>
                </a:cubicBezTo>
                <a:cubicBezTo>
                  <a:pt x="365" y="970"/>
                  <a:pt x="306" y="968"/>
                  <a:pt x="264" y="983"/>
                </a:cubicBezTo>
                <a:cubicBezTo>
                  <a:pt x="222" y="998"/>
                  <a:pt x="182" y="1017"/>
                  <a:pt x="149" y="1054"/>
                </a:cubicBezTo>
                <a:cubicBezTo>
                  <a:pt x="116" y="1091"/>
                  <a:pt x="83" y="1136"/>
                  <a:pt x="64" y="1207"/>
                </a:cubicBezTo>
                <a:cubicBezTo>
                  <a:pt x="45" y="1278"/>
                  <a:pt x="43" y="1351"/>
                  <a:pt x="36" y="1479"/>
                </a:cubicBezTo>
                <a:cubicBezTo>
                  <a:pt x="29" y="1607"/>
                  <a:pt x="25" y="1923"/>
                  <a:pt x="20" y="1975"/>
                </a:cubicBezTo>
                <a:cubicBezTo>
                  <a:pt x="15" y="2027"/>
                  <a:pt x="10" y="1874"/>
                  <a:pt x="7" y="1791"/>
                </a:cubicBezTo>
                <a:cubicBezTo>
                  <a:pt x="4" y="1708"/>
                  <a:pt x="0" y="1551"/>
                  <a:pt x="0" y="1475"/>
                </a:cubicBezTo>
                <a:cubicBezTo>
                  <a:pt x="0" y="1399"/>
                  <a:pt x="2" y="1379"/>
                  <a:pt x="7" y="1337"/>
                </a:cubicBezTo>
                <a:cubicBezTo>
                  <a:pt x="12" y="1295"/>
                  <a:pt x="19" y="1258"/>
                  <a:pt x="28" y="1220"/>
                </a:cubicBezTo>
                <a:cubicBezTo>
                  <a:pt x="37" y="1182"/>
                  <a:pt x="44" y="1149"/>
                  <a:pt x="64" y="1107"/>
                </a:cubicBezTo>
                <a:cubicBezTo>
                  <a:pt x="84" y="1065"/>
                  <a:pt x="116" y="1006"/>
                  <a:pt x="149" y="969"/>
                </a:cubicBezTo>
                <a:cubicBezTo>
                  <a:pt x="182" y="932"/>
                  <a:pt x="230" y="903"/>
                  <a:pt x="262" y="884"/>
                </a:cubicBezTo>
                <a:cubicBezTo>
                  <a:pt x="294" y="865"/>
                  <a:pt x="322" y="869"/>
                  <a:pt x="340" y="855"/>
                </a:cubicBezTo>
                <a:cubicBezTo>
                  <a:pt x="358" y="841"/>
                  <a:pt x="361" y="822"/>
                  <a:pt x="372" y="799"/>
                </a:cubicBezTo>
                <a:cubicBezTo>
                  <a:pt x="383" y="776"/>
                  <a:pt x="386" y="743"/>
                  <a:pt x="404" y="714"/>
                </a:cubicBezTo>
                <a:cubicBezTo>
                  <a:pt x="422" y="685"/>
                  <a:pt x="461" y="643"/>
                  <a:pt x="480" y="623"/>
                </a:cubicBezTo>
                <a:cubicBezTo>
                  <a:pt x="499" y="603"/>
                  <a:pt x="491" y="608"/>
                  <a:pt x="516" y="595"/>
                </a:cubicBezTo>
                <a:cubicBezTo>
                  <a:pt x="541" y="582"/>
                  <a:pt x="606" y="549"/>
                  <a:pt x="631" y="544"/>
                </a:cubicBezTo>
                <a:cubicBezTo>
                  <a:pt x="656" y="539"/>
                  <a:pt x="612" y="549"/>
                  <a:pt x="664" y="563"/>
                </a:cubicBezTo>
                <a:cubicBezTo>
                  <a:pt x="716" y="577"/>
                  <a:pt x="816" y="623"/>
                  <a:pt x="943" y="629"/>
                </a:cubicBezTo>
                <a:cubicBezTo>
                  <a:pt x="1070" y="635"/>
                  <a:pt x="1267" y="634"/>
                  <a:pt x="1425" y="600"/>
                </a:cubicBezTo>
                <a:cubicBezTo>
                  <a:pt x="1583" y="566"/>
                  <a:pt x="1783" y="474"/>
                  <a:pt x="1892" y="427"/>
                </a:cubicBezTo>
                <a:cubicBezTo>
                  <a:pt x="2001" y="380"/>
                  <a:pt x="2027" y="350"/>
                  <a:pt x="2077" y="318"/>
                </a:cubicBezTo>
                <a:cubicBezTo>
                  <a:pt x="2127" y="286"/>
                  <a:pt x="2148" y="260"/>
                  <a:pt x="2190" y="232"/>
                </a:cubicBezTo>
                <a:cubicBezTo>
                  <a:pt x="2232" y="204"/>
                  <a:pt x="2313" y="166"/>
                  <a:pt x="2332" y="147"/>
                </a:cubicBezTo>
                <a:cubicBezTo>
                  <a:pt x="2351" y="128"/>
                  <a:pt x="2327" y="132"/>
                  <a:pt x="2303" y="118"/>
                </a:cubicBezTo>
                <a:cubicBezTo>
                  <a:pt x="2279" y="104"/>
                  <a:pt x="2213" y="71"/>
                  <a:pt x="2190" y="62"/>
                </a:cubicBezTo>
                <a:cubicBezTo>
                  <a:pt x="2167" y="53"/>
                  <a:pt x="2176" y="57"/>
                  <a:pt x="2162" y="62"/>
                </a:cubicBezTo>
                <a:cubicBezTo>
                  <a:pt x="2148" y="67"/>
                  <a:pt x="2121" y="83"/>
                  <a:pt x="2107" y="92"/>
                </a:cubicBezTo>
                <a:cubicBezTo>
                  <a:pt x="2093" y="101"/>
                  <a:pt x="2082" y="118"/>
                  <a:pt x="2077" y="118"/>
                </a:cubicBezTo>
                <a:cubicBezTo>
                  <a:pt x="2072" y="118"/>
                  <a:pt x="2072" y="99"/>
                  <a:pt x="2077" y="90"/>
                </a:cubicBezTo>
                <a:close/>
              </a:path>
            </a:pathLst>
          </a:custGeom>
          <a:ln/>
          <a:effectLst>
            <a:reflection blurRad="6350" stA="50000" endA="300" endPos="90000" dist="50800" dir="5400000" sy="-100000" algn="bl" rotWithShape="0"/>
            <a:softEdge rad="317500"/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fa-IR" sz="1798" b="1">
              <a:ln w="11430"/>
              <a:gradFill>
                <a:gsLst>
                  <a:gs pos="0">
                    <a:srgbClr val="AACD5B">
                      <a:tint val="70000"/>
                      <a:satMod val="245000"/>
                    </a:srgbClr>
                  </a:gs>
                  <a:gs pos="75000">
                    <a:srgbClr val="AACD5B">
                      <a:tint val="90000"/>
                      <a:shade val="60000"/>
                      <a:satMod val="240000"/>
                    </a:srgbClr>
                  </a:gs>
                  <a:gs pos="100000">
                    <a:srgbClr val="AACD5B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ltGray">
          <a:xfrm>
            <a:off x="9289825" y="2713410"/>
            <a:ext cx="284014" cy="352241"/>
          </a:xfrm>
          <a:custGeom>
            <a:avLst/>
            <a:gdLst>
              <a:gd name="T0" fmla="*/ 2147483647 w 179"/>
              <a:gd name="T1" fmla="*/ 2147483647 h 222"/>
              <a:gd name="T2" fmla="*/ 0 w 179"/>
              <a:gd name="T3" fmla="*/ 2147483647 h 222"/>
              <a:gd name="T4" fmla="*/ 2147483647 w 179"/>
              <a:gd name="T5" fmla="*/ 2147483647 h 222"/>
              <a:gd name="T6" fmla="*/ 2147483647 w 179"/>
              <a:gd name="T7" fmla="*/ 2147483647 h 222"/>
              <a:gd name="T8" fmla="*/ 2147483647 w 179"/>
              <a:gd name="T9" fmla="*/ 2147483647 h 222"/>
              <a:gd name="T10" fmla="*/ 2147483647 w 179"/>
              <a:gd name="T11" fmla="*/ 2147483647 h 222"/>
              <a:gd name="T12" fmla="*/ 2147483647 w 179"/>
              <a:gd name="T13" fmla="*/ 2147483647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222"/>
              <a:gd name="T23" fmla="*/ 179 w 1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222">
                <a:moveTo>
                  <a:pt x="56" y="14"/>
                </a:moveTo>
                <a:cubicBezTo>
                  <a:pt x="33" y="28"/>
                  <a:pt x="0" y="128"/>
                  <a:pt x="0" y="156"/>
                </a:cubicBezTo>
                <a:cubicBezTo>
                  <a:pt x="0" y="184"/>
                  <a:pt x="42" y="175"/>
                  <a:pt x="56" y="184"/>
                </a:cubicBezTo>
                <a:cubicBezTo>
                  <a:pt x="70" y="193"/>
                  <a:pt x="66" y="222"/>
                  <a:pt x="85" y="213"/>
                </a:cubicBezTo>
                <a:cubicBezTo>
                  <a:pt x="104" y="204"/>
                  <a:pt x="161" y="152"/>
                  <a:pt x="170" y="128"/>
                </a:cubicBezTo>
                <a:cubicBezTo>
                  <a:pt x="179" y="104"/>
                  <a:pt x="155" y="90"/>
                  <a:pt x="141" y="71"/>
                </a:cubicBezTo>
                <a:cubicBezTo>
                  <a:pt x="127" y="52"/>
                  <a:pt x="79" y="0"/>
                  <a:pt x="56" y="14"/>
                </a:cubicBezTo>
                <a:close/>
              </a:path>
            </a:pathLst>
          </a:custGeom>
          <a:ln/>
          <a:effectLst>
            <a:reflection blurRad="6350" stA="50000" endA="300" endPos="90000" dist="50800" dir="5400000" sy="-100000" algn="bl" rotWithShape="0"/>
            <a:softEdge rad="317500"/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 sz="1798" b="1">
              <a:ln w="18000">
                <a:solidFill>
                  <a:srgbClr val="AACD5B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ltGray">
          <a:xfrm>
            <a:off x="3809605" y="2092145"/>
            <a:ext cx="531537" cy="323682"/>
          </a:xfrm>
          <a:custGeom>
            <a:avLst/>
            <a:gdLst>
              <a:gd name="T0" fmla="*/ 2147483647 w 335"/>
              <a:gd name="T1" fmla="*/ 2147483647 h 204"/>
              <a:gd name="T2" fmla="*/ 2147483647 w 335"/>
              <a:gd name="T3" fmla="*/ 2147483647 h 204"/>
              <a:gd name="T4" fmla="*/ 2147483647 w 335"/>
              <a:gd name="T5" fmla="*/ 2147483647 h 204"/>
              <a:gd name="T6" fmla="*/ 2147483647 w 335"/>
              <a:gd name="T7" fmla="*/ 2147483647 h 204"/>
              <a:gd name="T8" fmla="*/ 2147483647 w 335"/>
              <a:gd name="T9" fmla="*/ 2147483647 h 204"/>
              <a:gd name="T10" fmla="*/ 2147483647 w 335"/>
              <a:gd name="T11" fmla="*/ 2147483647 h 204"/>
              <a:gd name="T12" fmla="*/ 2147483647 w 335"/>
              <a:gd name="T13" fmla="*/ 2147483647 h 204"/>
              <a:gd name="T14" fmla="*/ 2147483647 w 335"/>
              <a:gd name="T15" fmla="*/ 2147483647 h 204"/>
              <a:gd name="T16" fmla="*/ 2147483647 w 335"/>
              <a:gd name="T17" fmla="*/ 2147483647 h 204"/>
              <a:gd name="T18" fmla="*/ 2147483647 w 335"/>
              <a:gd name="T19" fmla="*/ 2147483647 h 204"/>
              <a:gd name="T20" fmla="*/ 2147483647 w 335"/>
              <a:gd name="T21" fmla="*/ 2147483647 h 204"/>
              <a:gd name="T22" fmla="*/ 2147483647 w 335"/>
              <a:gd name="T23" fmla="*/ 2147483647 h 204"/>
              <a:gd name="T24" fmla="*/ 2147483647 w 335"/>
              <a:gd name="T25" fmla="*/ 2147483647 h 2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5"/>
              <a:gd name="T40" fmla="*/ 0 h 204"/>
              <a:gd name="T41" fmla="*/ 335 w 335"/>
              <a:gd name="T42" fmla="*/ 204 h 2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5" h="204">
                <a:moveTo>
                  <a:pt x="9" y="175"/>
                </a:moveTo>
                <a:cubicBezTo>
                  <a:pt x="28" y="189"/>
                  <a:pt x="50" y="202"/>
                  <a:pt x="66" y="203"/>
                </a:cubicBezTo>
                <a:cubicBezTo>
                  <a:pt x="82" y="204"/>
                  <a:pt x="91" y="188"/>
                  <a:pt x="103" y="179"/>
                </a:cubicBezTo>
                <a:cubicBezTo>
                  <a:pt x="115" y="170"/>
                  <a:pt x="128" y="154"/>
                  <a:pt x="139" y="147"/>
                </a:cubicBezTo>
                <a:cubicBezTo>
                  <a:pt x="150" y="140"/>
                  <a:pt x="155" y="134"/>
                  <a:pt x="171" y="139"/>
                </a:cubicBezTo>
                <a:cubicBezTo>
                  <a:pt x="187" y="144"/>
                  <a:pt x="211" y="188"/>
                  <a:pt x="236" y="175"/>
                </a:cubicBezTo>
                <a:cubicBezTo>
                  <a:pt x="261" y="162"/>
                  <a:pt x="307" y="85"/>
                  <a:pt x="321" y="61"/>
                </a:cubicBezTo>
                <a:cubicBezTo>
                  <a:pt x="335" y="37"/>
                  <a:pt x="335" y="42"/>
                  <a:pt x="321" y="33"/>
                </a:cubicBezTo>
                <a:cubicBezTo>
                  <a:pt x="307" y="24"/>
                  <a:pt x="260" y="0"/>
                  <a:pt x="236" y="5"/>
                </a:cubicBezTo>
                <a:cubicBezTo>
                  <a:pt x="212" y="10"/>
                  <a:pt x="203" y="56"/>
                  <a:pt x="179" y="61"/>
                </a:cubicBezTo>
                <a:cubicBezTo>
                  <a:pt x="155" y="66"/>
                  <a:pt x="122" y="19"/>
                  <a:pt x="94" y="33"/>
                </a:cubicBezTo>
                <a:cubicBezTo>
                  <a:pt x="66" y="47"/>
                  <a:pt x="18" y="118"/>
                  <a:pt x="9" y="146"/>
                </a:cubicBezTo>
                <a:cubicBezTo>
                  <a:pt x="0" y="174"/>
                  <a:pt x="19" y="188"/>
                  <a:pt x="38" y="203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reflection blurRad="6350" stA="50000" endA="300" endPos="90000" dist="50800" dir="5400000" sy="-100000" algn="bl" rotWithShape="0"/>
            <a:softEdge rad="317500"/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 sz="1798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ltGray">
          <a:xfrm>
            <a:off x="4834597" y="2169185"/>
            <a:ext cx="269735" cy="314161"/>
          </a:xfrm>
          <a:custGeom>
            <a:avLst/>
            <a:gdLst>
              <a:gd name="T0" fmla="*/ 2147483647 w 179"/>
              <a:gd name="T1" fmla="*/ 2147483647 h 222"/>
              <a:gd name="T2" fmla="*/ 0 w 179"/>
              <a:gd name="T3" fmla="*/ 2147483647 h 222"/>
              <a:gd name="T4" fmla="*/ 2147483647 w 179"/>
              <a:gd name="T5" fmla="*/ 2147483647 h 222"/>
              <a:gd name="T6" fmla="*/ 2147483647 w 179"/>
              <a:gd name="T7" fmla="*/ 2147483647 h 222"/>
              <a:gd name="T8" fmla="*/ 2147483647 w 179"/>
              <a:gd name="T9" fmla="*/ 2147483647 h 222"/>
              <a:gd name="T10" fmla="*/ 2147483647 w 179"/>
              <a:gd name="T11" fmla="*/ 2147483647 h 222"/>
              <a:gd name="T12" fmla="*/ 2147483647 w 179"/>
              <a:gd name="T13" fmla="*/ 2147483647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222"/>
              <a:gd name="T23" fmla="*/ 179 w 1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222">
                <a:moveTo>
                  <a:pt x="56" y="14"/>
                </a:moveTo>
                <a:cubicBezTo>
                  <a:pt x="33" y="28"/>
                  <a:pt x="0" y="128"/>
                  <a:pt x="0" y="156"/>
                </a:cubicBezTo>
                <a:cubicBezTo>
                  <a:pt x="0" y="184"/>
                  <a:pt x="42" y="175"/>
                  <a:pt x="56" y="184"/>
                </a:cubicBezTo>
                <a:cubicBezTo>
                  <a:pt x="70" y="193"/>
                  <a:pt x="66" y="222"/>
                  <a:pt x="85" y="213"/>
                </a:cubicBezTo>
                <a:cubicBezTo>
                  <a:pt x="104" y="204"/>
                  <a:pt x="161" y="152"/>
                  <a:pt x="170" y="128"/>
                </a:cubicBezTo>
                <a:cubicBezTo>
                  <a:pt x="179" y="104"/>
                  <a:pt x="155" y="90"/>
                  <a:pt x="141" y="71"/>
                </a:cubicBezTo>
                <a:cubicBezTo>
                  <a:pt x="127" y="52"/>
                  <a:pt x="79" y="0"/>
                  <a:pt x="56" y="14"/>
                </a:cubicBezTo>
                <a:close/>
              </a:path>
            </a:pathLst>
          </a:custGeom>
          <a:ln/>
          <a:effectLst>
            <a:reflection blurRad="6350" stA="50000" endA="300" endPos="90000" dist="50800" dir="5400000" sy="-100000" algn="bl" rotWithShape="0"/>
            <a:softEdge rad="317500"/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 sz="1798">
              <a:solidFill>
                <a:prstClr val="black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ltGray">
          <a:xfrm>
            <a:off x="6856018" y="1582112"/>
            <a:ext cx="182467" cy="228480"/>
          </a:xfrm>
          <a:custGeom>
            <a:avLst/>
            <a:gdLst>
              <a:gd name="T0" fmla="*/ 2147483647 w 115"/>
              <a:gd name="T1" fmla="*/ 2147483647 h 144"/>
              <a:gd name="T2" fmla="*/ 2147483647 w 115"/>
              <a:gd name="T3" fmla="*/ 2147483647 h 144"/>
              <a:gd name="T4" fmla="*/ 2147483647 w 115"/>
              <a:gd name="T5" fmla="*/ 2147483647 h 144"/>
              <a:gd name="T6" fmla="*/ 2147483647 w 115"/>
              <a:gd name="T7" fmla="*/ 2147483647 h 144"/>
              <a:gd name="T8" fmla="*/ 2147483647 w 115"/>
              <a:gd name="T9" fmla="*/ 2147483647 h 144"/>
              <a:gd name="T10" fmla="*/ 2147483647 w 115"/>
              <a:gd name="T11" fmla="*/ 2147483647 h 144"/>
              <a:gd name="T12" fmla="*/ 2147483647 w 115"/>
              <a:gd name="T13" fmla="*/ 2147483647 h 144"/>
              <a:gd name="T14" fmla="*/ 2147483647 w 115"/>
              <a:gd name="T15" fmla="*/ 2147483647 h 144"/>
              <a:gd name="T16" fmla="*/ 2147483647 w 115"/>
              <a:gd name="T17" fmla="*/ 2147483647 h 144"/>
              <a:gd name="T18" fmla="*/ 2147483647 w 115"/>
              <a:gd name="T19" fmla="*/ 2147483647 h 144"/>
              <a:gd name="T20" fmla="*/ 2147483647 w 115"/>
              <a:gd name="T21" fmla="*/ 2147483647 h 144"/>
              <a:gd name="T22" fmla="*/ 2147483647 w 115"/>
              <a:gd name="T23" fmla="*/ 2147483647 h 144"/>
              <a:gd name="T24" fmla="*/ 2147483647 w 115"/>
              <a:gd name="T25" fmla="*/ 2147483647 h 144"/>
              <a:gd name="T26" fmla="*/ 2147483647 w 115"/>
              <a:gd name="T27" fmla="*/ 2147483647 h 144"/>
              <a:gd name="T28" fmla="*/ 2147483647 w 115"/>
              <a:gd name="T29" fmla="*/ 2147483647 h 144"/>
              <a:gd name="T30" fmla="*/ 2147483647 w 115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reflection blurRad="6350" stA="50000" endA="300" endPos="90000" dist="50800" dir="5400000" sy="-100000" algn="bl" rotWithShape="0"/>
            <a:softEdge rad="317500"/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 sz="1798">
              <a:solidFill>
                <a:prstClr val="black"/>
              </a:solidFill>
            </a:endParaRPr>
          </a:p>
        </p:txBody>
      </p:sp>
      <p:sp>
        <p:nvSpPr>
          <p:cNvPr id="28" name="Freeform 14"/>
          <p:cNvSpPr>
            <a:spLocks/>
          </p:cNvSpPr>
          <p:nvPr/>
        </p:nvSpPr>
        <p:spPr bwMode="ltGray">
          <a:xfrm>
            <a:off x="5959545" y="1404406"/>
            <a:ext cx="182466" cy="228480"/>
          </a:xfrm>
          <a:custGeom>
            <a:avLst/>
            <a:gdLst>
              <a:gd name="T0" fmla="*/ 2147483647 w 115"/>
              <a:gd name="T1" fmla="*/ 2147483647 h 144"/>
              <a:gd name="T2" fmla="*/ 2147483647 w 115"/>
              <a:gd name="T3" fmla="*/ 2147483647 h 144"/>
              <a:gd name="T4" fmla="*/ 2147483647 w 115"/>
              <a:gd name="T5" fmla="*/ 2147483647 h 144"/>
              <a:gd name="T6" fmla="*/ 2147483647 w 115"/>
              <a:gd name="T7" fmla="*/ 2147483647 h 144"/>
              <a:gd name="T8" fmla="*/ 2147483647 w 115"/>
              <a:gd name="T9" fmla="*/ 2147483647 h 144"/>
              <a:gd name="T10" fmla="*/ 2147483647 w 115"/>
              <a:gd name="T11" fmla="*/ 2147483647 h 144"/>
              <a:gd name="T12" fmla="*/ 2147483647 w 115"/>
              <a:gd name="T13" fmla="*/ 2147483647 h 144"/>
              <a:gd name="T14" fmla="*/ 2147483647 w 115"/>
              <a:gd name="T15" fmla="*/ 2147483647 h 144"/>
              <a:gd name="T16" fmla="*/ 2147483647 w 115"/>
              <a:gd name="T17" fmla="*/ 2147483647 h 144"/>
              <a:gd name="T18" fmla="*/ 2147483647 w 115"/>
              <a:gd name="T19" fmla="*/ 2147483647 h 144"/>
              <a:gd name="T20" fmla="*/ 2147483647 w 115"/>
              <a:gd name="T21" fmla="*/ 2147483647 h 144"/>
              <a:gd name="T22" fmla="*/ 2147483647 w 115"/>
              <a:gd name="T23" fmla="*/ 2147483647 h 144"/>
              <a:gd name="T24" fmla="*/ 2147483647 w 115"/>
              <a:gd name="T25" fmla="*/ 2147483647 h 144"/>
              <a:gd name="T26" fmla="*/ 2147483647 w 115"/>
              <a:gd name="T27" fmla="*/ 2147483647 h 144"/>
              <a:gd name="T28" fmla="*/ 2147483647 w 115"/>
              <a:gd name="T29" fmla="*/ 2147483647 h 144"/>
              <a:gd name="T30" fmla="*/ 2147483647 w 115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 sz="1798">
              <a:solidFill>
                <a:prstClr val="black"/>
              </a:solidFill>
            </a:endParaRPr>
          </a:p>
        </p:txBody>
      </p:sp>
      <p:sp>
        <p:nvSpPr>
          <p:cNvPr id="29" name="Freeform 15"/>
          <p:cNvSpPr>
            <a:spLocks/>
          </p:cNvSpPr>
          <p:nvPr/>
        </p:nvSpPr>
        <p:spPr bwMode="ltGray">
          <a:xfrm>
            <a:off x="4969461" y="639629"/>
            <a:ext cx="182466" cy="228480"/>
          </a:xfrm>
          <a:custGeom>
            <a:avLst/>
            <a:gdLst>
              <a:gd name="T0" fmla="*/ 2147483647 w 115"/>
              <a:gd name="T1" fmla="*/ 2147483647 h 144"/>
              <a:gd name="T2" fmla="*/ 2147483647 w 115"/>
              <a:gd name="T3" fmla="*/ 2147483647 h 144"/>
              <a:gd name="T4" fmla="*/ 2147483647 w 115"/>
              <a:gd name="T5" fmla="*/ 2147483647 h 144"/>
              <a:gd name="T6" fmla="*/ 2147483647 w 115"/>
              <a:gd name="T7" fmla="*/ 2147483647 h 144"/>
              <a:gd name="T8" fmla="*/ 2147483647 w 115"/>
              <a:gd name="T9" fmla="*/ 2147483647 h 144"/>
              <a:gd name="T10" fmla="*/ 2147483647 w 115"/>
              <a:gd name="T11" fmla="*/ 2147483647 h 144"/>
              <a:gd name="T12" fmla="*/ 2147483647 w 115"/>
              <a:gd name="T13" fmla="*/ 2147483647 h 144"/>
              <a:gd name="T14" fmla="*/ 2147483647 w 115"/>
              <a:gd name="T15" fmla="*/ 2147483647 h 144"/>
              <a:gd name="T16" fmla="*/ 2147483647 w 115"/>
              <a:gd name="T17" fmla="*/ 2147483647 h 144"/>
              <a:gd name="T18" fmla="*/ 2147483647 w 115"/>
              <a:gd name="T19" fmla="*/ 2147483647 h 144"/>
              <a:gd name="T20" fmla="*/ 2147483647 w 115"/>
              <a:gd name="T21" fmla="*/ 2147483647 h 144"/>
              <a:gd name="T22" fmla="*/ 2147483647 w 115"/>
              <a:gd name="T23" fmla="*/ 2147483647 h 144"/>
              <a:gd name="T24" fmla="*/ 2147483647 w 115"/>
              <a:gd name="T25" fmla="*/ 2147483647 h 144"/>
              <a:gd name="T26" fmla="*/ 2147483647 w 115"/>
              <a:gd name="T27" fmla="*/ 2147483647 h 144"/>
              <a:gd name="T28" fmla="*/ 2147483647 w 115"/>
              <a:gd name="T29" fmla="*/ 2147483647 h 144"/>
              <a:gd name="T30" fmla="*/ 2147483647 w 115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reflection blurRad="6350" stA="50000" endA="300" endPos="90000" dist="50800" dir="5400000" sy="-100000" algn="bl" rotWithShape="0"/>
            <a:softEdge rad="317500"/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a-IR" sz="1798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42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8" y="260647"/>
            <a:ext cx="12071077" cy="1440161"/>
          </a:xfrm>
        </p:spPr>
        <p:txBody>
          <a:bodyPr>
            <a:noAutofit/>
          </a:bodyPr>
          <a:lstStyle/>
          <a:p>
            <a:r>
              <a:rPr lang="fa-IR" sz="40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2. </a:t>
            </a:r>
            <a:r>
              <a:rPr lang="fa-IR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بر گزینه "ورود اعضای هیأت علمی" کلیک نمایید.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/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endParaRPr lang="en-US" sz="3600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556792"/>
            <a:ext cx="11999067" cy="432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95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88825" cy="1368153"/>
          </a:xfrm>
        </p:spPr>
        <p:txBody>
          <a:bodyPr>
            <a:normAutofit fontScale="90000"/>
          </a:bodyPr>
          <a:lstStyle/>
          <a:p>
            <a:pPr rtl="1"/>
            <a:r>
              <a:rPr lang="fa-IR" sz="3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4</a:t>
            </a:r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.</a:t>
            </a:r>
            <a:r>
              <a:rPr lang="fa-IR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مجددا کدملی را وارد نموده و کدبصری را صحیح وارد نمایید</a:t>
            </a:r>
            <a:br>
              <a:rPr lang="fa-IR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r>
              <a:rPr lang="fa-IR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و بر گزینه "بازنشانی کلمه عبور" کلیک کنید.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/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772817"/>
            <a:ext cx="11927060" cy="401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58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12188825" cy="1584176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5.</a:t>
            </a:r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پس </a:t>
            </a:r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از کلیک بر روی بازنشانی کلمه عبور، یک رمز موقت به شماره همراه شما ارسال می شود، کدملی و رمز موقت را وارد نمایید.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/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412777"/>
            <a:ext cx="11927059" cy="43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66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12188825" cy="1492102"/>
          </a:xfrm>
        </p:spPr>
        <p:txBody>
          <a:bodyPr>
            <a:normAutofit fontScale="90000"/>
          </a:bodyPr>
          <a:lstStyle/>
          <a:p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6. </a:t>
            </a:r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کلمه عبورجدید مورد نظر خود را در کادر مربوطه وارد نموده و تکرار نمایید و بر گزینه " تغییر کلمه عبور" کلیک کنید.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714872"/>
            <a:ext cx="11783044" cy="40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84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1"/>
            <a:ext cx="12188825" cy="1492102"/>
          </a:xfrm>
        </p:spPr>
        <p:txBody>
          <a:bodyPr>
            <a:normAutofit fontScale="90000"/>
          </a:bodyPr>
          <a:lstStyle/>
          <a:p>
            <a:pPr rtl="1"/>
            <a:r>
              <a:rPr lang="fa-IR" sz="3600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. در صورت پذیرفتن کلمه عبورجدید ،</a:t>
            </a:r>
            <a:br>
              <a:rPr lang="fa-IR" sz="3600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</a:b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پیغام " کلمه عبور با موفقیت تغییر داده شد " را مشاهده می نمایید.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772817"/>
            <a:ext cx="11855052" cy="401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09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8519"/>
            <a:ext cx="12188825" cy="1442330"/>
          </a:xfrm>
        </p:spPr>
        <p:txBody>
          <a:bodyPr/>
          <a:lstStyle/>
          <a:p>
            <a:pPr rtl="1"/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7</a:t>
            </a:r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هم اکنون می توانید با کدملی و رمز جدید خود </a:t>
            </a:r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وارد </a:t>
            </a:r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پروفایل شخصی </a:t>
            </a:r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خود</a:t>
            </a:r>
            <a:b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 سامانه علم سنجی شوید.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2060849"/>
            <a:ext cx="11855051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7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12188825" cy="1368153"/>
          </a:xfrm>
        </p:spPr>
        <p:txBody>
          <a:bodyPr>
            <a:normAutofit/>
          </a:bodyPr>
          <a:lstStyle/>
          <a:p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B Titr" panose="00000700000000000000" pitchFamily="2" charset="-78"/>
              </a:rPr>
              <a:t>با انتخاب گزینه اول ، می توانید پروفایل علم سنجی خود را مشاهده نمایید </a:t>
            </a:r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B Titr" panose="00000700000000000000" pitchFamily="2" charset="-78"/>
              </a:rPr>
              <a:t>.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B Titr" panose="00000700000000000000" pitchFamily="2" charset="-78"/>
              </a:rPr>
              <a:t> </a:t>
            </a:r>
            <a:endParaRPr lang="en-US" dirty="0"/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772817"/>
            <a:ext cx="11855051" cy="401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74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12188825" cy="1954047"/>
          </a:xfrm>
        </p:spPr>
        <p:txBody>
          <a:bodyPr>
            <a:normAutofit/>
          </a:bodyPr>
          <a:lstStyle/>
          <a:p>
            <a:pPr lvl="0" rtl="1" eaLnBrk="0" fontAlgn="base" hangingPunct="0">
              <a:spcAft>
                <a:spcPct val="0"/>
              </a:spcAft>
            </a:pPr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+mn-cs"/>
              </a:rPr>
              <a:t>با مشاهده پروفایل </a:t>
            </a:r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+mn-cs"/>
              </a:rPr>
              <a:t>علم سنجی </a:t>
            </a:r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+mn-cs"/>
              </a:rPr>
              <a:t>خود، </a:t>
            </a:r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+mn-cs"/>
              </a:rPr>
              <a:t>قسمت لینک پروفایل های علمی خود را چک نمایید . در صورت قابل  مشاهده نبودن آنها ، </a:t>
            </a:r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+mn-cs"/>
              </a:rPr>
              <a:t>نسبت </a:t>
            </a:r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+mn-cs"/>
              </a:rPr>
              <a:t>به تکمیل آنها در بخش ویرایش پروفایل اقدام نمایید.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988841"/>
            <a:ext cx="11783044" cy="38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26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8519"/>
            <a:ext cx="12071075" cy="1226306"/>
          </a:xfrm>
        </p:spPr>
        <p:txBody>
          <a:bodyPr>
            <a:normAutofit/>
          </a:bodyPr>
          <a:lstStyle/>
          <a:p>
            <a:r>
              <a:rPr lang="fa-IR" sz="40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با انتخاب ویرایش پروفایل می توانید" اطلاعات عمومی "را بررسی و درصورت نیاز ویرایش و تکمیل نمایید.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988841"/>
            <a:ext cx="11855051" cy="38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18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8" y="618519"/>
            <a:ext cx="12071077" cy="1154298"/>
          </a:xfrm>
        </p:spPr>
        <p:txBody>
          <a:bodyPr/>
          <a:lstStyle/>
          <a:p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با انتخاب ویرایش پروفایل می توانید" اطلاعات 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تخصصی 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"را بررسی و درصورت 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تغییر اصلاح نمایید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/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916833"/>
            <a:ext cx="11711036" cy="38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22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0556" y="1628799"/>
            <a:ext cx="8687713" cy="1296145"/>
          </a:xfrm>
        </p:spPr>
        <p:txBody>
          <a:bodyPr/>
          <a:lstStyle/>
          <a:p>
            <a:pPr lvl="0" defTabSz="914400" rtl="1" eaLnBrk="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4800" dirty="0" smtClean="0">
                <a:solidFill>
                  <a:srgbClr val="0070C0"/>
                </a:solidFill>
                <a:cs typeface="B Titr" panose="00000700000000000000" pitchFamily="2" charset="-78"/>
              </a:rPr>
              <a:t>کارگاه تکمیل پروفایل علم سنجی</a:t>
            </a:r>
            <a:endParaRPr lang="fa-IR" sz="4800" kern="0" cap="none" dirty="0">
              <a:solidFill>
                <a:srgbClr val="0070C0"/>
              </a:solidFill>
              <a:latin typeface="IranNastaliq" pitchFamily="18" charset="0"/>
              <a:ea typeface="MS Mincho" pitchFamily="49" charset="-128"/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543"/>
            <a:ext cx="12188825" cy="145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01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8519"/>
            <a:ext cx="10361752" cy="8662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628800"/>
            <a:ext cx="11783045" cy="4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24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8519"/>
            <a:ext cx="10361752" cy="11542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772817"/>
            <a:ext cx="11495011" cy="401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98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11999067" cy="1368153"/>
          </a:xfrm>
        </p:spPr>
        <p:txBody>
          <a:bodyPr>
            <a:normAutofit/>
          </a:bodyPr>
          <a:lstStyle/>
          <a:p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با انتخاب ویرایش پروفایل می توانید" 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شناسه های آکادمیک"را تکمیل نمایید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/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20068" y="1628802"/>
            <a:ext cx="11783044" cy="42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45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74132" y="1484784"/>
            <a:ext cx="5184576" cy="345638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Author 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ID</a:t>
            </a:r>
            <a:endParaRPr lang="fa-IR" sz="7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Scopus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3709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8519"/>
            <a:ext cx="11999067" cy="108229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روش یافتن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Author ID</a:t>
            </a:r>
            <a:r>
              <a:rPr lang="fa-IR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در پایگاه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Scopus</a:t>
            </a:r>
            <a:r>
              <a:rPr lang="fa-IR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7748" y="1412776"/>
            <a:ext cx="11881320" cy="4608511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2800" dirty="0" smtClean="0"/>
              <a:t>هرَ </a:t>
            </a:r>
            <a:r>
              <a:rPr lang="fa-IR" sz="2800" dirty="0"/>
              <a:t>محققی که در پایگا ه</a:t>
            </a:r>
            <a:r>
              <a:rPr lang="en-US" sz="2800" dirty="0"/>
              <a:t>Scopus </a:t>
            </a:r>
            <a:r>
              <a:rPr lang="fa-IR" sz="2800" dirty="0"/>
              <a:t>مقاله داشته باشد؛ پایگا ه بصورت خودکاریک </a:t>
            </a:r>
            <a:r>
              <a:rPr lang="en-US" sz="2800" dirty="0"/>
              <a:t>Author ID </a:t>
            </a:r>
            <a:r>
              <a:rPr lang="fa-IR" sz="2800" dirty="0"/>
              <a:t>به نویسنده اختصاص</a:t>
            </a:r>
            <a:r>
              <a:rPr lang="fa-IR" sz="2800" b="1" dirty="0"/>
              <a:t> </a:t>
            </a:r>
            <a:r>
              <a:rPr lang="fa-IR" sz="2800" dirty="0"/>
              <a:t>مید هد.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800" dirty="0"/>
              <a:t> برای بازیابی </a:t>
            </a:r>
            <a:r>
              <a:rPr lang="en-US" sz="2800" dirty="0"/>
              <a:t>Author ID </a:t>
            </a:r>
            <a:r>
              <a:rPr lang="fa-IR" sz="2800" dirty="0"/>
              <a:t>ابتدا با آدرس </a:t>
            </a:r>
            <a:r>
              <a:rPr lang="en-US" sz="2800" dirty="0">
                <a:hlinkClick r:id="rId2"/>
              </a:rPr>
              <a:t>www.scopus. com</a:t>
            </a:r>
            <a:r>
              <a:rPr lang="fa-IR" sz="2800" dirty="0"/>
              <a:t> وارد سایت اسکاپوس شوید.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800" dirty="0"/>
              <a:t>برای دریافت </a:t>
            </a:r>
            <a:r>
              <a:rPr lang="en-US" sz="2800" dirty="0"/>
              <a:t>Author ID </a:t>
            </a:r>
            <a:r>
              <a:rPr lang="fa-IR" sz="2800" dirty="0"/>
              <a:t>بر روی</a:t>
            </a:r>
            <a:r>
              <a:rPr lang="en-US" sz="2800" dirty="0"/>
              <a:t>Author Search </a:t>
            </a:r>
            <a:r>
              <a:rPr lang="fa-IR" sz="2800" dirty="0"/>
              <a:t>کلیک کنید نام خانوادگی و حرف اول نام کوچک و کاراکتر ستاره * و در قسمت</a:t>
            </a:r>
            <a:r>
              <a:rPr lang="en-US" sz="2800" dirty="0"/>
              <a:t>Affiliation </a:t>
            </a:r>
            <a:r>
              <a:rPr lang="fa-IR" sz="2800" dirty="0"/>
              <a:t> نام سازمان یا موسسه ای که نویسنده به آن وابسته است ذکر کرد.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800" dirty="0"/>
              <a:t>در ادامه برای دریافت </a:t>
            </a:r>
            <a:r>
              <a:rPr lang="en-US" sz="2800" dirty="0"/>
              <a:t>Author ID </a:t>
            </a:r>
            <a:r>
              <a:rPr lang="fa-IR" sz="2800" dirty="0"/>
              <a:t>بر روی نام نویسنده کلیک کنید.</a:t>
            </a:r>
            <a:endParaRPr lang="en-US" sz="2800" dirty="0"/>
          </a:p>
          <a:p>
            <a:pPr algn="r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5986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8" y="0"/>
            <a:ext cx="12071077" cy="2214695"/>
          </a:xfrm>
        </p:spPr>
        <p:txBody>
          <a:bodyPr>
            <a:noAutofit/>
          </a:bodyPr>
          <a:lstStyle/>
          <a:p>
            <a:pPr rtl="1"/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/>
            </a:r>
            <a:b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برای </a:t>
            </a:r>
            <a:r>
              <a:rPr lang="fa-IR" sz="36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دریافت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Author ID </a:t>
            </a:r>
            <a:r>
              <a:rPr lang="fa-IR" sz="36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بر روی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Author Search </a:t>
            </a:r>
            <a:r>
              <a:rPr lang="fa-IR" sz="36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کلیک کنید نام خانوادگی و حرف اول نام کوچک و کاراکتر ستاره * و </a:t>
            </a: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در قسمت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Affiliation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fa-IR" sz="36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نام سازمان یا موسسه ای که نویسنده به آن وابسته است ذکر کرد.</a:t>
            </a:r>
            <a:br>
              <a:rPr lang="fa-IR" sz="3600" dirty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endParaRPr lang="en-US" sz="3600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6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2060848"/>
            <a:ext cx="11855051" cy="36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78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8519"/>
            <a:ext cx="12188825" cy="1082290"/>
          </a:xfrm>
        </p:spPr>
        <p:txBody>
          <a:bodyPr/>
          <a:lstStyle/>
          <a:p>
            <a:pPr rtl="1"/>
            <a:r>
              <a:rPr lang="fa-IR" sz="36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در ادامه برای دریافت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Author ID </a:t>
            </a:r>
            <a:r>
              <a:rPr lang="fa-IR" sz="36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بر روی نام نویسنده کلیک کنید.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556792"/>
            <a:ext cx="11783043" cy="432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18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4" y="332656"/>
            <a:ext cx="12188825" cy="1596177"/>
          </a:xfrm>
        </p:spPr>
        <p:txBody>
          <a:bodyPr/>
          <a:lstStyle/>
          <a:p>
            <a:pPr rtl="1"/>
            <a:r>
              <a:rPr lang="fa-IR" sz="36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پس از کلیک بر روی نام نویسنده ،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Author ID</a:t>
            </a:r>
            <a:r>
              <a:rPr lang="fa-IR" sz="36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 را در پروفایل نویسنده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36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را مشاهده می کنید.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628801"/>
            <a:ext cx="11783044" cy="41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13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430116" y="1340768"/>
            <a:ext cx="5184576" cy="345638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ORCID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66747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8519"/>
            <a:ext cx="10361752" cy="938274"/>
          </a:xfrm>
        </p:spPr>
        <p:txBody>
          <a:bodyPr>
            <a:normAutofit/>
          </a:bodyPr>
          <a:lstStyle/>
          <a:p>
            <a:pPr marL="0" indent="0" rtl="1"/>
            <a:r>
              <a:rPr lang="fa-IR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معرفی </a:t>
            </a:r>
            <a:r>
              <a:rPr lang="fa-IR" sz="4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ORCID ID</a:t>
            </a:r>
            <a:endParaRPr lang="fa-IR" sz="4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1556793"/>
            <a:ext cx="10361127" cy="432648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000" b="1" dirty="0"/>
              <a:t> </a:t>
            </a:r>
            <a:r>
              <a:rPr lang="en-US" sz="2800" b="1" dirty="0" smtClean="0"/>
              <a:t>ORCID</a:t>
            </a:r>
            <a:r>
              <a:rPr lang="fa-IR" sz="2800" b="1" dirty="0" smtClean="0"/>
              <a:t> </a:t>
            </a:r>
            <a:r>
              <a:rPr lang="fa-IR" sz="2800" b="1" dirty="0"/>
              <a:t>کد شناسایی نویسنده ، شامل حروف و اعداد ۱۶ </a:t>
            </a:r>
            <a:r>
              <a:rPr lang="fa-IR" sz="2800" b="1" dirty="0" smtClean="0"/>
              <a:t>کارکترمی </a:t>
            </a:r>
            <a:r>
              <a:rPr lang="fa-IR" sz="2800" b="1" dirty="0"/>
              <a:t>باشد که به یک نویسنده به صورت انحصاری تعلق می گیرد، سازمان ارکید این سرویس را به صورت رایگان باهدف فراهم سازی شناسه مشخص برای هر نویسنده ارائه نمود. </a:t>
            </a:r>
          </a:p>
          <a:p>
            <a:pPr marL="0" indent="0" algn="r" rtl="1">
              <a:buNone/>
            </a:pPr>
            <a:r>
              <a:rPr lang="fa-IR" sz="2800" b="1" dirty="0"/>
              <a:t>در واقع در این سرویس نویسندگان می توانند رزومه علمی خود را به ثبت برسانند و به جای ارسال رزومه به جاهای مختلف کافی است کد </a:t>
            </a:r>
            <a:r>
              <a:rPr lang="en-US" sz="2800" b="1" dirty="0"/>
              <a:t>ORCID </a:t>
            </a:r>
            <a:r>
              <a:rPr lang="fa-IR" sz="2800" b="1" dirty="0"/>
              <a:t>خود را ارسال کنند. </a:t>
            </a:r>
          </a:p>
          <a:p>
            <a:pPr marL="0" indent="0" algn="r" rtl="1">
              <a:buNone/>
            </a:pPr>
            <a:r>
              <a:rPr lang="fa-IR" sz="2800" b="1" dirty="0"/>
              <a:t>به منظور دریافت این سرویس لازم است در این سایت ثبت نام نموده سپس این کد ،نمایش داده می شود.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52602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646140" y="1628800"/>
            <a:ext cx="5256584" cy="381642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chemeClr val="accent1">
                    <a:lumMod val="75000"/>
                  </a:schemeClr>
                </a:solidFill>
              </a:rPr>
              <a:t>دریافت رمز ورود به </a:t>
            </a:r>
          </a:p>
          <a:p>
            <a:pPr algn="ctr"/>
            <a:r>
              <a:rPr lang="fa-IR" sz="4800" b="1" dirty="0" smtClean="0">
                <a:solidFill>
                  <a:schemeClr val="accent1">
                    <a:lumMod val="75000"/>
                  </a:schemeClr>
                </a:solidFill>
              </a:rPr>
              <a:t>سامانه </a:t>
            </a:r>
            <a:r>
              <a:rPr lang="fa-IR" sz="4800" b="1" dirty="0">
                <a:solidFill>
                  <a:schemeClr val="accent1">
                    <a:lumMod val="75000"/>
                  </a:schemeClr>
                </a:solidFill>
              </a:rPr>
              <a:t>علم سنجی</a:t>
            </a:r>
            <a:r>
              <a:rPr lang="fa-IR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37253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548680"/>
            <a:ext cx="10361752" cy="1368152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1.ابتدا 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با آدرس 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https://orcid.org </a:t>
            </a:r>
            <a:r>
              <a:rPr lang="fa-IR" sz="5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واردسایت شوید.</a:t>
            </a:r>
            <a:r>
              <a:rPr lang="fa-IR" sz="5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/>
            </a:r>
            <a:br>
              <a:rPr lang="fa-IR" sz="5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98276" y="1340768"/>
            <a:ext cx="11953327" cy="45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47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332656"/>
            <a:ext cx="11593289" cy="1008113"/>
          </a:xfrm>
        </p:spPr>
        <p:txBody>
          <a:bodyPr>
            <a:normAutofit fontScale="90000"/>
          </a:bodyPr>
          <a:lstStyle/>
          <a:p>
            <a:pPr rtl="1"/>
            <a:r>
              <a:rPr lang="fa-IR" sz="3600" b="1" dirty="0" smtClean="0">
                <a:solidFill>
                  <a:schemeClr val="accent1"/>
                </a:solidFill>
              </a:rPr>
              <a:t>2.در </a:t>
            </a:r>
            <a:r>
              <a:rPr lang="fa-IR" sz="3600" b="1" dirty="0">
                <a:solidFill>
                  <a:schemeClr val="accent1"/>
                </a:solidFill>
              </a:rPr>
              <a:t>صورتیکه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fa-IR" sz="3600" b="1" dirty="0">
                <a:solidFill>
                  <a:schemeClr val="accent1"/>
                </a:solidFill>
              </a:rPr>
              <a:t>از قبل در سایت ارکید ثبت نام نکردید بر گزینه </a:t>
            </a:r>
            <a:r>
              <a:rPr lang="en-US" sz="3600" b="1" dirty="0">
                <a:solidFill>
                  <a:schemeClr val="accent1"/>
                </a:solidFill>
              </a:rPr>
              <a:t>Register </a:t>
            </a:r>
            <a:r>
              <a:rPr lang="fa-IR" sz="3600" b="1" dirty="0">
                <a:solidFill>
                  <a:schemeClr val="accent1"/>
                </a:solidFill>
              </a:rPr>
              <a:t/>
            </a:r>
            <a:br>
              <a:rPr lang="fa-IR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 now </a:t>
            </a:r>
            <a:r>
              <a:rPr lang="fa-IR" sz="3600" b="1" dirty="0">
                <a:solidFill>
                  <a:schemeClr val="accent1"/>
                </a:solidFill>
              </a:rPr>
              <a:t>یا </a:t>
            </a:r>
            <a:r>
              <a:rPr lang="en-US" sz="3600" b="1" dirty="0">
                <a:solidFill>
                  <a:schemeClr val="accent1"/>
                </a:solidFill>
              </a:rPr>
              <a:t>REGISER FOR AN ORCID ID</a:t>
            </a:r>
            <a:r>
              <a:rPr lang="fa-IR" sz="3600" b="1" dirty="0">
                <a:solidFill>
                  <a:schemeClr val="accent1"/>
                </a:solidFill>
              </a:rPr>
              <a:t> کلیک نمایید.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5781" y="1484785"/>
            <a:ext cx="11449272" cy="430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74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249" y="332656"/>
            <a:ext cx="9238576" cy="582400"/>
          </a:xfrm>
        </p:spPr>
        <p:txBody>
          <a:bodyPr>
            <a:noAutofit/>
          </a:bodyPr>
          <a:lstStyle/>
          <a:p>
            <a:pPr algn="r" rtl="1"/>
            <a:r>
              <a:rPr lang="fa-IR" sz="3199" b="1" dirty="0" smtClean="0">
                <a:solidFill>
                  <a:schemeClr val="accent1"/>
                </a:solidFill>
              </a:rPr>
              <a:t>3.برای </a:t>
            </a:r>
            <a:r>
              <a:rPr lang="fa-IR" sz="3199" b="1" dirty="0">
                <a:solidFill>
                  <a:schemeClr val="accent1"/>
                </a:solidFill>
              </a:rPr>
              <a:t>ثبت نام ،اطلاعات خواسته شده را در کادرها وارد نمایید.</a:t>
            </a:r>
            <a:r>
              <a:rPr lang="fa-IR" sz="4399" b="1" dirty="0">
                <a:solidFill>
                  <a:schemeClr val="accent1"/>
                </a:solidFill>
              </a:rPr>
              <a:t/>
            </a:r>
            <a:br>
              <a:rPr lang="fa-IR" sz="4399" b="1" dirty="0">
                <a:solidFill>
                  <a:schemeClr val="accent1"/>
                </a:solidFill>
              </a:rPr>
            </a:br>
            <a:endParaRPr lang="en-US" sz="3199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28134" y="915056"/>
            <a:ext cx="8698926" cy="5178240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0" y="3591258"/>
            <a:ext cx="3228134" cy="609066"/>
          </a:xfrm>
          <a:prstGeom prst="borderCallout1">
            <a:avLst>
              <a:gd name="adj1" fmla="val 50329"/>
              <a:gd name="adj2" fmla="val 99494"/>
              <a:gd name="adj3" fmla="val 56355"/>
              <a:gd name="adj4" fmla="val 12173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1799" b="1" dirty="0">
                <a:solidFill>
                  <a:srgbClr val="002060"/>
                </a:solidFill>
              </a:rPr>
              <a:t>ایمیل آکادمیک را وارد کنید</a:t>
            </a:r>
            <a:endParaRPr lang="en-US" sz="1799" b="1" dirty="0">
              <a:solidFill>
                <a:srgbClr val="002060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1" y="4200324"/>
            <a:ext cx="3228133" cy="557065"/>
          </a:xfrm>
          <a:prstGeom prst="borderCallout1">
            <a:avLst>
              <a:gd name="adj1" fmla="val 47436"/>
              <a:gd name="adj2" fmla="val 100952"/>
              <a:gd name="adj3" fmla="val 46683"/>
              <a:gd name="adj4" fmla="val 12011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a-IR" sz="1799" b="1" dirty="0">
                <a:solidFill>
                  <a:srgbClr val="002060"/>
                </a:solidFill>
              </a:rPr>
              <a:t>ایمیل شخصی  را وارد کنید</a:t>
            </a:r>
            <a:endParaRPr lang="en-US" sz="1799" b="1" dirty="0">
              <a:solidFill>
                <a:srgbClr val="002060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0" y="4757391"/>
            <a:ext cx="3228134" cy="599919"/>
          </a:xfrm>
          <a:prstGeom prst="borderCallout1">
            <a:avLst>
              <a:gd name="adj1" fmla="val 48018"/>
              <a:gd name="adj2" fmla="val 98383"/>
              <a:gd name="adj3" fmla="val 59901"/>
              <a:gd name="adj4" fmla="val 1208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a-IR" sz="1799" b="1" dirty="0">
                <a:solidFill>
                  <a:srgbClr val="002060"/>
                </a:solidFill>
              </a:rPr>
              <a:t>پسورد ترکیبی از حروف و اعداد </a:t>
            </a:r>
            <a:endParaRPr lang="en-US" sz="1799" b="1" dirty="0">
              <a:solidFill>
                <a:srgbClr val="002060"/>
              </a:solidFill>
            </a:endParaRPr>
          </a:p>
        </p:txBody>
      </p:sp>
      <p:sp>
        <p:nvSpPr>
          <p:cNvPr id="3" name="Line Callout 1 2"/>
          <p:cNvSpPr/>
          <p:nvPr/>
        </p:nvSpPr>
        <p:spPr>
          <a:xfrm>
            <a:off x="1" y="2971758"/>
            <a:ext cx="3228133" cy="619499"/>
          </a:xfrm>
          <a:prstGeom prst="borderCallout1">
            <a:avLst>
              <a:gd name="adj1" fmla="val 34135"/>
              <a:gd name="adj2" fmla="val 98747"/>
              <a:gd name="adj3" fmla="val 48238"/>
              <a:gd name="adj4" fmla="val 11741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799" b="1" dirty="0">
                <a:solidFill>
                  <a:srgbClr val="002060"/>
                </a:solidFill>
              </a:rPr>
              <a:t>نام خانوادگی رابه انگلیسی  وارد کنید</a:t>
            </a:r>
            <a:endParaRPr lang="en-US" sz="1799" b="1" dirty="0">
              <a:solidFill>
                <a:srgbClr val="002060"/>
              </a:solidFill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-1" y="2395212"/>
            <a:ext cx="3228135" cy="557066"/>
          </a:xfrm>
          <a:prstGeom prst="borderCallout1">
            <a:avLst>
              <a:gd name="adj1" fmla="val 54464"/>
              <a:gd name="adj2" fmla="val 100149"/>
              <a:gd name="adj3" fmla="val 39927"/>
              <a:gd name="adj4" fmla="val 120583"/>
            </a:avLst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1799" b="1" dirty="0">
                <a:solidFill>
                  <a:srgbClr val="002060"/>
                </a:solidFill>
              </a:rPr>
              <a:t>نام  </a:t>
            </a:r>
            <a:r>
              <a:rPr lang="fa-IR" sz="1799" b="1" dirty="0">
                <a:solidFill>
                  <a:srgbClr val="92D050"/>
                </a:solidFill>
              </a:rPr>
              <a:t>خود</a:t>
            </a:r>
            <a:r>
              <a:rPr lang="fa-IR" sz="1799" b="1" dirty="0">
                <a:solidFill>
                  <a:srgbClr val="002060"/>
                </a:solidFill>
              </a:rPr>
              <a:t> را به انگلیسی  وارد کنید</a:t>
            </a:r>
            <a:endParaRPr lang="en-US" sz="1799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51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357990"/>
            <a:ext cx="10918949" cy="704885"/>
          </a:xfrm>
        </p:spPr>
        <p:txBody>
          <a:bodyPr>
            <a:noAutofit/>
          </a:bodyPr>
          <a:lstStyle/>
          <a:p>
            <a:r>
              <a:rPr lang="fa-IR" b="1" dirty="0">
                <a:solidFill>
                  <a:schemeClr val="accent1"/>
                </a:solidFill>
                <a:cs typeface="B Nazanin" panose="00000400000000000000" pitchFamily="2" charset="-78"/>
              </a:rPr>
              <a:t>برای ثبت نام ،اطلاعات خواسته شده را در کادرها وارد نمایید.</a:t>
            </a:r>
            <a:endParaRPr lang="en-US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Content Placeholder 9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64" y="1062874"/>
            <a:ext cx="8587360" cy="54799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ine Callout 1 4"/>
          <p:cNvSpPr/>
          <p:nvPr/>
        </p:nvSpPr>
        <p:spPr>
          <a:xfrm>
            <a:off x="0" y="2686245"/>
            <a:ext cx="2932936" cy="401892"/>
          </a:xfrm>
          <a:prstGeom prst="borderCallout1">
            <a:avLst>
              <a:gd name="adj1" fmla="val 42559"/>
              <a:gd name="adj2" fmla="val 100758"/>
              <a:gd name="adj3" fmla="val -39375"/>
              <a:gd name="adj4" fmla="val 114981"/>
            </a:avLst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1799" b="1" dirty="0">
                <a:solidFill>
                  <a:srgbClr val="002060"/>
                </a:solidFill>
              </a:rPr>
              <a:t>Every one </a:t>
            </a:r>
            <a:r>
              <a:rPr lang="fa-IR" sz="1799" b="1" dirty="0">
                <a:solidFill>
                  <a:srgbClr val="002060"/>
                </a:solidFill>
              </a:rPr>
              <a:t> را انتخاب  کنید</a:t>
            </a:r>
            <a:endParaRPr lang="en-US" sz="1799" b="1" dirty="0">
              <a:solidFill>
                <a:srgbClr val="002060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-1" y="4009441"/>
            <a:ext cx="2932937" cy="501717"/>
          </a:xfrm>
          <a:prstGeom prst="borderCallout1">
            <a:avLst>
              <a:gd name="adj1" fmla="val 47322"/>
              <a:gd name="adj2" fmla="val 99577"/>
              <a:gd name="adj3" fmla="val 201942"/>
              <a:gd name="adj4" fmla="val 1122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999" b="1" dirty="0">
                <a:solidFill>
                  <a:srgbClr val="002060"/>
                </a:solidFill>
              </a:rPr>
              <a:t>این گزینه را تیک بزنید</a:t>
            </a:r>
            <a:endParaRPr lang="en-US" sz="1999" b="1" dirty="0">
              <a:solidFill>
                <a:srgbClr val="002060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0" y="4943080"/>
            <a:ext cx="2932936" cy="489382"/>
          </a:xfrm>
          <a:prstGeom prst="borderCallout1">
            <a:avLst>
              <a:gd name="adj1" fmla="val 122456"/>
              <a:gd name="adj2" fmla="val 121457"/>
              <a:gd name="adj3" fmla="val 57343"/>
              <a:gd name="adj4" fmla="val 10018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1600" b="1" u="sng" dirty="0" err="1">
                <a:solidFill>
                  <a:srgbClr val="002060"/>
                </a:solidFill>
              </a:rPr>
              <a:t>Im</a:t>
            </a:r>
            <a:r>
              <a:rPr lang="en-US" sz="1600" b="1" u="sng" dirty="0">
                <a:solidFill>
                  <a:srgbClr val="002060"/>
                </a:solidFill>
              </a:rPr>
              <a:t> not a </a:t>
            </a:r>
            <a:r>
              <a:rPr lang="en-US" sz="1600" b="1" u="sng" dirty="0" err="1">
                <a:solidFill>
                  <a:srgbClr val="002060"/>
                </a:solidFill>
              </a:rPr>
              <a:t>robat</a:t>
            </a:r>
            <a:r>
              <a:rPr lang="en-US" sz="1600" b="1" u="sng" dirty="0">
                <a:solidFill>
                  <a:srgbClr val="002060"/>
                </a:solidFill>
              </a:rPr>
              <a:t> </a:t>
            </a:r>
            <a:r>
              <a:rPr lang="fa-IR" sz="1600" b="1" u="sng" dirty="0">
                <a:solidFill>
                  <a:srgbClr val="002060"/>
                </a:solidFill>
              </a:rPr>
              <a:t> </a:t>
            </a:r>
            <a:r>
              <a:rPr lang="fa-IR" sz="1600" b="1" dirty="0">
                <a:solidFill>
                  <a:srgbClr val="002060"/>
                </a:solidFill>
              </a:rPr>
              <a:t>را تیک بزنید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0" y="5585851"/>
            <a:ext cx="2932936" cy="742757"/>
          </a:xfrm>
          <a:prstGeom prst="borderCallout1">
            <a:avLst>
              <a:gd name="adj1" fmla="val 41557"/>
              <a:gd name="adj2" fmla="val 100341"/>
              <a:gd name="adj3" fmla="val 84245"/>
              <a:gd name="adj4" fmla="val 11074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1799" b="1" dirty="0">
                <a:solidFill>
                  <a:srgbClr val="002060"/>
                </a:solidFill>
                <a:latin typeface="B Nazanin,Bold"/>
              </a:rPr>
              <a:t>پس از تکمیل اطلاعات خواسته شده </a:t>
            </a:r>
            <a:r>
              <a:rPr lang="en-US" sz="1799" b="1" dirty="0">
                <a:solidFill>
                  <a:srgbClr val="002060"/>
                </a:solidFill>
                <a:latin typeface="Century Gothic,Bold"/>
              </a:rPr>
              <a:t>Register</a:t>
            </a:r>
            <a:r>
              <a:rPr lang="fa-IR" sz="1799" b="1" dirty="0">
                <a:solidFill>
                  <a:srgbClr val="002060"/>
                </a:solidFill>
                <a:latin typeface="B Nazanin,Bold"/>
              </a:rPr>
              <a:t>را کلیک کنید</a:t>
            </a:r>
            <a:endParaRPr lang="en-US" sz="1799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47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12091868" cy="1198370"/>
          </a:xfrm>
        </p:spPr>
        <p:txBody>
          <a:bodyPr>
            <a:normAutofit/>
          </a:bodyPr>
          <a:lstStyle/>
          <a:p>
            <a:pPr algn="ctr" rtl="1"/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4.بعد </a:t>
            </a:r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ازثبت نام ، سایت ارکید یک پیام به ایمیل آکادمیک شما ارسال میکند.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11" name="Content Placeholder 10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347"/>
            <a:ext cx="12091868" cy="43449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own Arrow 2"/>
          <p:cNvSpPr/>
          <p:nvPr/>
        </p:nvSpPr>
        <p:spPr>
          <a:xfrm>
            <a:off x="3685214" y="3828946"/>
            <a:ext cx="185690" cy="45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030636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731"/>
            <a:ext cx="12188825" cy="1071284"/>
          </a:xfrm>
        </p:spPr>
        <p:txBody>
          <a:bodyPr>
            <a:normAutofit/>
          </a:bodyPr>
          <a:lstStyle/>
          <a:p>
            <a:pPr rtl="1"/>
            <a:r>
              <a:rPr lang="fa-IR" sz="3199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5.پس </a:t>
            </a:r>
            <a:r>
              <a:rPr lang="fa-IR" sz="3199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از ثبت نام جهت تکمیل اطلاعات شخصی خود از قبیل اطلاعات مربوط به </a:t>
            </a:r>
            <a:r>
              <a:rPr lang="fa-IR" sz="3199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/>
            </a:r>
            <a:br>
              <a:rPr lang="fa-IR" sz="3199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r>
              <a:rPr lang="fa-IR" sz="3199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سابقه </a:t>
            </a:r>
            <a:r>
              <a:rPr lang="fa-IR" sz="3199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کاری وتحصیلی و انتشارات وارد این صفحه می شوید.</a:t>
            </a:r>
            <a:endParaRPr lang="en-US" sz="3199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7748" y="1215015"/>
            <a:ext cx="11809312" cy="47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59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0839"/>
            <a:ext cx="12071075" cy="685621"/>
          </a:xfrm>
        </p:spPr>
        <p:txBody>
          <a:bodyPr>
            <a:normAutofit/>
          </a:bodyPr>
          <a:lstStyle/>
          <a:p>
            <a:pPr algn="ctr"/>
            <a:r>
              <a:rPr lang="fa-IR" sz="3999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6.وا</a:t>
            </a:r>
            <a:r>
              <a:rPr lang="fa-IR" sz="3999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رد </a:t>
            </a:r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نمودن اطلاعات مربوط به محل تحصیل </a:t>
            </a:r>
            <a:endParaRPr lang="en-US" sz="3999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268760"/>
            <a:ext cx="11855052" cy="5076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099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692" y="229435"/>
            <a:ext cx="8895248" cy="685621"/>
          </a:xfrm>
        </p:spPr>
        <p:txBody>
          <a:bodyPr>
            <a:normAutofit/>
          </a:bodyPr>
          <a:lstStyle/>
          <a:p>
            <a:pPr algn="ctr" rtl="1"/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اطلاعات مربوط به</a:t>
            </a:r>
            <a:r>
              <a:rPr lang="en-US" sz="3999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تحصیل خود را تکمیل نمایید</a:t>
            </a:r>
            <a:r>
              <a:rPr lang="fa-IR" sz="2399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.</a:t>
            </a:r>
            <a:endParaRPr lang="en-US" sz="2399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40768"/>
            <a:ext cx="12188824" cy="5059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52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188641"/>
            <a:ext cx="11521280" cy="1368152"/>
          </a:xfrm>
        </p:spPr>
        <p:txBody>
          <a:bodyPr/>
          <a:lstStyle/>
          <a:p>
            <a:pPr algn="r" rtl="1"/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7.وارد نمودن اطلاعات </a:t>
            </a:r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مربوط به </a:t>
            </a:r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استخدامی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757" y="1340768"/>
            <a:ext cx="11665296" cy="4527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492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172299"/>
            <a:ext cx="11694348" cy="772904"/>
          </a:xfrm>
        </p:spPr>
        <p:txBody>
          <a:bodyPr>
            <a:normAutofit/>
          </a:bodyPr>
          <a:lstStyle/>
          <a:p>
            <a:pPr algn="ctr" rtl="1"/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اطلاعات مربوط به استخدامی خود را تکمیل نمایید</a:t>
            </a:r>
            <a:r>
              <a:rPr lang="fa-IR" sz="3199" b="1" dirty="0">
                <a:solidFill>
                  <a:schemeClr val="accent1">
                    <a:lumMod val="75000"/>
                  </a:schemeClr>
                </a:solidFill>
                <a:cs typeface="B Lotus" panose="00000400000000000000" pitchFamily="2" charset="-78"/>
              </a:rPr>
              <a:t>.</a:t>
            </a:r>
            <a:endParaRPr lang="en-US" sz="3199" dirty="0">
              <a:solidFill>
                <a:schemeClr val="accent1">
                  <a:lumMod val="75000"/>
                </a:schemeClr>
              </a:solidFill>
              <a:cs typeface="B Lotus" panose="00000400000000000000" pitchFamily="2" charset="-78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124744"/>
            <a:ext cx="12188825" cy="5175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87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8519"/>
            <a:ext cx="10361752" cy="866266"/>
          </a:xfrm>
        </p:spPr>
        <p:txBody>
          <a:bodyPr>
            <a:normAutofit/>
          </a:bodyPr>
          <a:lstStyle/>
          <a:p>
            <a:pPr lvl="0" defTabSz="457207" rtl="1"/>
            <a:r>
              <a:rPr lang="fa-IR" sz="4400" b="1" cap="none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سامانه علم سنجی</a:t>
            </a:r>
            <a:r>
              <a:rPr lang="fa-IR" sz="4000" b="1" cap="none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" y="1772816"/>
            <a:ext cx="12188825" cy="4824535"/>
          </a:xfrm>
        </p:spPr>
        <p:txBody>
          <a:bodyPr>
            <a:normAutofit/>
          </a:bodyPr>
          <a:lstStyle/>
          <a:p>
            <a:pPr marL="457200" lvl="0" indent="-457200" algn="r" defTabSz="457207" rtl="1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fa-IR" sz="3200" cap="none" dirty="0" smtClean="0">
                <a:solidFill>
                  <a:prstClr val="black"/>
                </a:solidFill>
              </a:rPr>
              <a:t>سامانه</a:t>
            </a:r>
            <a:r>
              <a:rPr lang="en-US" sz="3200" cap="none" dirty="0" smtClean="0">
                <a:solidFill>
                  <a:prstClr val="black"/>
                </a:solidFill>
              </a:rPr>
              <a:t> </a:t>
            </a:r>
            <a:r>
              <a:rPr lang="fa-IR" sz="3200" cap="none" dirty="0">
                <a:solidFill>
                  <a:prstClr val="black"/>
                </a:solidFill>
              </a:rPr>
              <a:t>علم سنجی مبنای اطلاعات عمومی، تخصصی ، علمی و دانشگاهی هر عضو هیأت علمی می باشد، که بخشی از این اطلاعات توسط کارشناس علم سنجی تکمیل شده است.</a:t>
            </a:r>
            <a:endParaRPr lang="en-US" sz="3200" cap="none" dirty="0">
              <a:solidFill>
                <a:prstClr val="black"/>
              </a:solidFill>
            </a:endParaRPr>
          </a:p>
          <a:p>
            <a:pPr marL="457200" lvl="0" indent="-457200" algn="r" defTabSz="457207" rtl="1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fa-IR" sz="3200" cap="none" dirty="0">
                <a:solidFill>
                  <a:prstClr val="black"/>
                </a:solidFill>
              </a:rPr>
              <a:t> همچنین قابل توجه است که مبنای محاسبه شاخص های علم سنجی در سامانه </a:t>
            </a:r>
            <a:r>
              <a:rPr lang="en-US" sz="3200" cap="none" dirty="0">
                <a:solidFill>
                  <a:prstClr val="black"/>
                </a:solidFill>
                <a:latin typeface="Verdana" panose="020B0604030504040204" pitchFamily="34" charset="0"/>
              </a:rPr>
              <a:t>ISID</a:t>
            </a:r>
            <a:r>
              <a:rPr lang="fa-IR" sz="3200" cap="none" dirty="0">
                <a:solidFill>
                  <a:prstClr val="black"/>
                </a:solidFill>
              </a:rPr>
              <a:t>جدیدترین داده های استخراج شده عضو هیأت علمی مربوطه از بانک اطلاعاتی </a:t>
            </a:r>
            <a:r>
              <a:rPr lang="en-US" sz="3200" cap="none" dirty="0">
                <a:solidFill>
                  <a:prstClr val="black"/>
                </a:solidFill>
                <a:latin typeface="Verdana" panose="020B0604030504040204" pitchFamily="34" charset="0"/>
              </a:rPr>
              <a:t>Scopus </a:t>
            </a:r>
            <a:r>
              <a:rPr lang="fa-IR" sz="3200" cap="none" dirty="0">
                <a:solidFill>
                  <a:prstClr val="black"/>
                </a:solidFill>
                <a:latin typeface="Verdana" panose="020B0604030504040204" pitchFamily="34" charset="0"/>
              </a:rPr>
              <a:t>است که مبتنی</a:t>
            </a:r>
            <a:r>
              <a:rPr lang="en-US" sz="3200" cap="none" dirty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  <a:r>
              <a:rPr lang="fa-IR" sz="3200" cap="none" dirty="0">
                <a:solidFill>
                  <a:prstClr val="black"/>
                </a:solidFill>
              </a:rPr>
              <a:t>بر مقالات و استنادات وی می باشد </a:t>
            </a:r>
            <a:r>
              <a:rPr lang="en-US" sz="3200" cap="none" dirty="0">
                <a:solidFill>
                  <a:prstClr val="black"/>
                </a:solidFill>
              </a:rPr>
              <a:t>.</a:t>
            </a:r>
          </a:p>
          <a:p>
            <a:pPr marL="457200" lvl="0" indent="-457200" algn="r" defTabSz="457207" rtl="1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fa-IR" sz="3200" cap="none" dirty="0">
                <a:solidFill>
                  <a:prstClr val="black"/>
                </a:solidFill>
                <a:latin typeface="Verdana" panose="020B0604030504040204" pitchFamily="34" charset="0"/>
              </a:rPr>
              <a:t>لذا با توجه به آنکه مبنای ارزشیابی هیأت علمی بر اساس </a:t>
            </a:r>
            <a:r>
              <a:rPr lang="fa-IR" sz="3200" cap="none" dirty="0">
                <a:solidFill>
                  <a:prstClr val="black"/>
                </a:solidFill>
              </a:rPr>
              <a:t>اطلاعات فوق می باشد ، لازم است که اطلاعات خود را در سامانه مذکور تصحیح و </a:t>
            </a:r>
            <a:r>
              <a:rPr lang="fa-IR" sz="3600" cap="none" dirty="0">
                <a:solidFill>
                  <a:prstClr val="black"/>
                </a:solidFill>
              </a:rPr>
              <a:t>یا تکمیل نمایید.</a:t>
            </a:r>
            <a:endParaRPr lang="en-US" sz="3600" cap="none" dirty="0">
              <a:solidFill>
                <a:prstClr val="black"/>
              </a:solidFill>
            </a:endParaRPr>
          </a:p>
          <a:p>
            <a:pPr marL="342906" lvl="0" indent="-342906" defTabSz="457207">
              <a:lnSpc>
                <a:spcPct val="100000"/>
              </a:lnSpc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endParaRPr lang="en-US" sz="3600" cap="none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3916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3"/>
            <a:ext cx="12188824" cy="6341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488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343705"/>
            <a:ext cx="11295443" cy="699906"/>
          </a:xfrm>
        </p:spPr>
        <p:txBody>
          <a:bodyPr>
            <a:normAutofit/>
          </a:bodyPr>
          <a:lstStyle/>
          <a:p>
            <a:pPr algn="ctr"/>
            <a:r>
              <a:rPr lang="en-US" sz="4399" b="1" dirty="0">
                <a:solidFill>
                  <a:schemeClr val="accent1">
                    <a:lumMod val="75000"/>
                  </a:schemeClr>
                </a:solidFill>
              </a:rPr>
              <a:t>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" y="1043611"/>
            <a:ext cx="11423004" cy="5265709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400" b="1" dirty="0">
                <a:solidFill>
                  <a:srgbClr val="002060"/>
                </a:solidFill>
              </a:rPr>
              <a:t>این بخش شامل اطلاعات انتشارات شما از قبیل مقاله، کتاب، کنفرانس ها می باشد.برای ثبت اطلاعات خود می توانید از گزینه های زیر وارد شوید.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C00000"/>
                </a:solidFill>
              </a:rPr>
              <a:t>Search Link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sz="2400" b="1" dirty="0">
                <a:solidFill>
                  <a:srgbClr val="002060"/>
                </a:solidFill>
              </a:rPr>
              <a:t>در صورتیکه مقالات شما در پایگاههای </a:t>
            </a:r>
            <a:r>
              <a:rPr lang="en-US" sz="2400" b="1" dirty="0" err="1">
                <a:solidFill>
                  <a:srgbClr val="002060"/>
                </a:solidFill>
              </a:rPr>
              <a:t>Pubmed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fa-IR" sz="2400" b="1" dirty="0">
                <a:solidFill>
                  <a:srgbClr val="002060"/>
                </a:solidFill>
              </a:rPr>
              <a:t>و </a:t>
            </a:r>
            <a:r>
              <a:rPr lang="en-US" sz="2400" b="1" dirty="0">
                <a:solidFill>
                  <a:srgbClr val="002060"/>
                </a:solidFill>
              </a:rPr>
              <a:t>Scopus </a:t>
            </a:r>
            <a:r>
              <a:rPr lang="fa-IR" sz="2400" b="1" dirty="0">
                <a:solidFill>
                  <a:srgbClr val="002060"/>
                </a:solidFill>
              </a:rPr>
              <a:t>و پروفایل شخصی </a:t>
            </a:r>
            <a:r>
              <a:rPr lang="en-US" sz="2400" b="1" dirty="0" err="1">
                <a:solidFill>
                  <a:srgbClr val="002060"/>
                </a:solidFill>
              </a:rPr>
              <a:t>ResearcherID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fa-IR" sz="2400" b="1" dirty="0">
                <a:solidFill>
                  <a:srgbClr val="002060"/>
                </a:solidFill>
              </a:rPr>
              <a:t>(مربوط به مقالات </a:t>
            </a:r>
            <a:r>
              <a:rPr lang="en-US" sz="2400" b="1" dirty="0">
                <a:solidFill>
                  <a:srgbClr val="002060"/>
                </a:solidFill>
              </a:rPr>
              <a:t>ISI</a:t>
            </a:r>
            <a:r>
              <a:rPr lang="fa-IR" sz="2400" b="1" dirty="0">
                <a:solidFill>
                  <a:srgbClr val="002060"/>
                </a:solidFill>
              </a:rPr>
              <a:t> )</a:t>
            </a:r>
            <a:r>
              <a:rPr lang="en-US" sz="2400" b="1" dirty="0">
                <a:solidFill>
                  <a:srgbClr val="002060"/>
                </a:solidFill>
              </a:rPr>
              <a:t>، </a:t>
            </a:r>
            <a:r>
              <a:rPr lang="fa-IR" sz="2400" b="1" dirty="0">
                <a:solidFill>
                  <a:srgbClr val="002060"/>
                </a:solidFill>
              </a:rPr>
              <a:t>قرار دارد میتوان در این قسمت وارد شد.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C00000"/>
                </a:solidFill>
              </a:rPr>
              <a:t>ImportBibtext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sz="2400" b="1" dirty="0">
                <a:solidFill>
                  <a:srgbClr val="002060"/>
                </a:solidFill>
              </a:rPr>
              <a:t>شامل اطلاعاتی می باشد که با این فرمت ذخیره شده است.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C00000"/>
                </a:solidFill>
              </a:rPr>
              <a:t>Addmanually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sz="2400" b="1" dirty="0">
                <a:solidFill>
                  <a:srgbClr val="002060"/>
                </a:solidFill>
              </a:rPr>
              <a:t>درصورتیکه اطلاعات انتشارات شما در پایگاههای لینک شده وجود ندارد، می توان ازاین گزینه به منظور ثبت اطلاعات مقاله و یا انتشارات خود به صورت دستی اقدام نمو</a:t>
            </a:r>
            <a:r>
              <a:rPr lang="fa-IR" sz="2399" b="1" dirty="0">
                <a:solidFill>
                  <a:srgbClr val="002060"/>
                </a:solidFill>
              </a:rPr>
              <a:t>د</a:t>
            </a:r>
            <a:r>
              <a:rPr lang="fa-IR" sz="2399" b="1" dirty="0">
                <a:solidFill>
                  <a:srgbClr val="002060"/>
                </a:solidFill>
                <a:cs typeface="B Lotus" panose="00000400000000000000" pitchFamily="2" charset="-78"/>
              </a:rPr>
              <a:t>.</a:t>
            </a:r>
            <a:endParaRPr lang="en-US" sz="2399" b="1" dirty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3824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43732"/>
            <a:ext cx="12188825" cy="6213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610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6" y="186584"/>
            <a:ext cx="11439458" cy="785606"/>
          </a:xfrm>
        </p:spPr>
        <p:txBody>
          <a:bodyPr>
            <a:normAutofit/>
          </a:bodyPr>
          <a:lstStyle/>
          <a:p>
            <a:pPr algn="ctr"/>
            <a:r>
              <a:rPr lang="en-US" sz="3999" b="1" dirty="0">
                <a:solidFill>
                  <a:schemeClr val="accent1">
                    <a:lumMod val="75000"/>
                  </a:schemeClr>
                </a:solidFill>
              </a:rPr>
              <a:t>Search&amp; Link</a:t>
            </a:r>
            <a:endParaRPr lang="en-US" sz="3999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1765" y="1650668"/>
            <a:ext cx="11439458" cy="403516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2799" b="1" dirty="0">
              <a:solidFill>
                <a:srgbClr val="002060"/>
              </a:solidFill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799" b="1" dirty="0">
                <a:solidFill>
                  <a:srgbClr val="002060"/>
                </a:solidFill>
              </a:rPr>
              <a:t>در صورتیکه مقالات شما در پایگاههای </a:t>
            </a:r>
            <a:r>
              <a:rPr lang="en-US" sz="2799" b="1" dirty="0">
                <a:solidFill>
                  <a:srgbClr val="002060"/>
                </a:solidFill>
              </a:rPr>
              <a:t>,</a:t>
            </a:r>
            <a:r>
              <a:rPr lang="en-US" sz="2799" b="1" dirty="0" err="1">
                <a:solidFill>
                  <a:srgbClr val="002060"/>
                </a:solidFill>
              </a:rPr>
              <a:t>Pubmed</a:t>
            </a:r>
            <a:r>
              <a:rPr lang="en-US" sz="2799" b="1" dirty="0">
                <a:solidFill>
                  <a:srgbClr val="002060"/>
                </a:solidFill>
              </a:rPr>
              <a:t> ,Scopus </a:t>
            </a:r>
            <a:r>
              <a:rPr lang="en-US" sz="2799" b="1" dirty="0" err="1">
                <a:solidFill>
                  <a:srgbClr val="002060"/>
                </a:solidFill>
              </a:rPr>
              <a:t>ResearcherID</a:t>
            </a:r>
            <a:r>
              <a:rPr lang="en-US" sz="2799" b="1" dirty="0">
                <a:solidFill>
                  <a:srgbClr val="002060"/>
                </a:solidFill>
              </a:rPr>
              <a:t> </a:t>
            </a:r>
            <a:r>
              <a:rPr lang="fa-IR" sz="2799" b="1" dirty="0">
                <a:solidFill>
                  <a:srgbClr val="002060"/>
                </a:solidFill>
              </a:rPr>
              <a:t> (مربوط به مقالات </a:t>
            </a:r>
            <a:r>
              <a:rPr lang="en-US" sz="2799" b="1" dirty="0">
                <a:solidFill>
                  <a:srgbClr val="002060"/>
                </a:solidFill>
              </a:rPr>
              <a:t>ISI</a:t>
            </a:r>
            <a:r>
              <a:rPr lang="fa-IR" sz="2799" b="1" dirty="0">
                <a:solidFill>
                  <a:srgbClr val="002060"/>
                </a:solidFill>
              </a:rPr>
              <a:t>) </a:t>
            </a:r>
            <a:r>
              <a:rPr lang="en-US" sz="2799" b="1" dirty="0">
                <a:solidFill>
                  <a:srgbClr val="002060"/>
                </a:solidFill>
              </a:rPr>
              <a:t> </a:t>
            </a:r>
            <a:r>
              <a:rPr lang="fa-IR" sz="2799" b="1" dirty="0">
                <a:solidFill>
                  <a:srgbClr val="002060"/>
                </a:solidFill>
              </a:rPr>
              <a:t>قرار دارد میتوان در این قسمت وارد شد.</a:t>
            </a:r>
            <a:endParaRPr lang="en-US" sz="2799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20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3"/>
            <a:ext cx="12188825" cy="1356961"/>
          </a:xfrm>
        </p:spPr>
        <p:txBody>
          <a:bodyPr>
            <a:noAutofit/>
          </a:bodyPr>
          <a:lstStyle/>
          <a:p>
            <a:pPr algn="ctr" rtl="1"/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جهت تکمیل اطلاعات مربوط به انتشارات خود به بخش </a:t>
            </a:r>
            <a:r>
              <a:rPr lang="en-US" sz="3999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Works </a:t>
            </a:r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وارد شوید</a:t>
            </a:r>
            <a:endParaRPr lang="en-US" sz="3999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61964" y="1357854"/>
            <a:ext cx="9441579" cy="5287652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>
          <a:xfrm>
            <a:off x="3937129" y="5901392"/>
            <a:ext cx="1038819" cy="34281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6" name="Line Callout 1 5"/>
          <p:cNvSpPr/>
          <p:nvPr/>
        </p:nvSpPr>
        <p:spPr>
          <a:xfrm>
            <a:off x="0" y="5430027"/>
            <a:ext cx="2170534" cy="471365"/>
          </a:xfrm>
          <a:prstGeom prst="borderCallout1">
            <a:avLst>
              <a:gd name="adj1" fmla="val 51229"/>
              <a:gd name="adj2" fmla="val 99286"/>
              <a:gd name="adj3" fmla="val 169610"/>
              <a:gd name="adj4" fmla="val 1495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99" b="1" dirty="0">
                <a:solidFill>
                  <a:srgbClr val="002060"/>
                </a:solidFill>
              </a:rPr>
              <a:t>Scopus</a:t>
            </a:r>
            <a:endParaRPr lang="en-US" sz="1799" dirty="0">
              <a:solidFill>
                <a:srgbClr val="002060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0" y="4308750"/>
            <a:ext cx="2273371" cy="488402"/>
          </a:xfrm>
          <a:prstGeom prst="borderCallout1">
            <a:avLst>
              <a:gd name="adj1" fmla="val 47596"/>
              <a:gd name="adj2" fmla="val 98921"/>
              <a:gd name="adj3" fmla="val 162252"/>
              <a:gd name="adj4" fmla="val 1438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799" b="1" dirty="0" err="1">
                <a:solidFill>
                  <a:srgbClr val="002060"/>
                </a:solidFill>
              </a:rPr>
              <a:t>ResearcherID</a:t>
            </a:r>
            <a:endParaRPr lang="en-US" sz="1799" b="1" dirty="0">
              <a:solidFill>
                <a:srgbClr val="002060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1" y="3014772"/>
            <a:ext cx="2566020" cy="585634"/>
          </a:xfrm>
          <a:prstGeom prst="borderCallout1">
            <a:avLst>
              <a:gd name="adj1" fmla="val 50204"/>
              <a:gd name="adj2" fmla="val 101027"/>
              <a:gd name="adj3" fmla="val 122350"/>
              <a:gd name="adj4" fmla="val 1459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99" b="1" dirty="0" err="1">
                <a:solidFill>
                  <a:srgbClr val="002060"/>
                </a:solidFill>
              </a:rPr>
              <a:t>Pubmed</a:t>
            </a:r>
            <a:endParaRPr lang="en-US" sz="1799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63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9" y="894"/>
            <a:ext cx="12071076" cy="1542647"/>
          </a:xfrm>
        </p:spPr>
        <p:txBody>
          <a:bodyPr>
            <a:noAutofit/>
          </a:bodyPr>
          <a:lstStyle/>
          <a:p>
            <a:pPr algn="ctr" rtl="1"/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در صورتی که مقالات شما در پایگاه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pubmed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قراردارد،وارد لینک 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/>
            </a:r>
            <a:b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Europe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pubmed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central 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شوید.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7748" y="1543542"/>
            <a:ext cx="11737304" cy="43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9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8" y="894"/>
            <a:ext cx="12071077" cy="1371242"/>
          </a:xfrm>
        </p:spPr>
        <p:txBody>
          <a:bodyPr/>
          <a:lstStyle/>
          <a:p>
            <a:pPr algn="ctr" rtl="1"/>
            <a:r>
              <a:rPr lang="fa-IR" sz="3199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در صورتیکه مقالات نمایش داده شده مربوط به شما می باشد برروی مربع کنار آن به منظورانتخاب مقاله کلیک نمایید</a:t>
            </a:r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1764" y="1372136"/>
            <a:ext cx="11521279" cy="39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2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975" y="569091"/>
            <a:ext cx="8895248" cy="46023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05781" y="1340768"/>
            <a:ext cx="111612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78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975" y="569090"/>
            <a:ext cx="8895248" cy="74591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115043" y="3847990"/>
            <a:ext cx="19048" cy="19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90" y="3419478"/>
            <a:ext cx="19045" cy="19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245"/>
            <a:ext cx="12188825" cy="656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40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142084" y="1124744"/>
            <a:ext cx="6120680" cy="417646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Tahoma,Bold"/>
              </a:rPr>
              <a:t>Researcher ID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0785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116633"/>
            <a:ext cx="10361752" cy="1363068"/>
          </a:xfrm>
        </p:spPr>
        <p:txBody>
          <a:bodyPr>
            <a:normAutofit/>
          </a:bodyPr>
          <a:lstStyle/>
          <a:p>
            <a:pPr lvl="0" rtl="1"/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/>
                <a:cs typeface="B Titr" panose="00000700000000000000" pitchFamily="2" charset="-78"/>
              </a:rPr>
              <a:t>آدرس سامانه علم سنجی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/>
                <a:cs typeface="B Titr" panose="00000700000000000000" pitchFamily="2" charset="-78"/>
              </a:rPr>
              <a:t>isid.research.ac.ir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/>
                <a:cs typeface="B Titr" panose="00000700000000000000" pitchFamily="2" charset="-78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" y="1124744"/>
            <a:ext cx="12188825" cy="57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45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243719"/>
            <a:ext cx="10361752" cy="1556930"/>
          </a:xfrm>
        </p:spPr>
        <p:txBody>
          <a:bodyPr>
            <a:normAutofit/>
          </a:bodyPr>
          <a:lstStyle/>
          <a:p>
            <a:pPr rtl="1"/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latin typeface="B Sina,Bold"/>
                <a:cs typeface="+mn-cs"/>
              </a:rPr>
              <a:t>راهنمای ثبت کد</a:t>
            </a:r>
            <a:r>
              <a:rPr lang="en-US" sz="3999" b="1" dirty="0">
                <a:solidFill>
                  <a:schemeClr val="accent1">
                    <a:lumMod val="75000"/>
                  </a:schemeClr>
                </a:solidFill>
                <a:latin typeface="Tahoma,Bold"/>
                <a:cs typeface="+mn-cs"/>
              </a:rPr>
              <a:t>Researcher ID</a:t>
            </a:r>
            <a:endParaRPr lang="en-US" sz="3999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535" y="1800650"/>
            <a:ext cx="10842015" cy="4827917"/>
          </a:xfrm>
        </p:spPr>
        <p:txBody>
          <a:bodyPr>
            <a:noAutofit/>
          </a:bodyPr>
          <a:lstStyle/>
          <a:p>
            <a:pPr algn="r" rtl="1"/>
            <a:r>
              <a:rPr lang="en-US" sz="3599" dirty="0">
                <a:latin typeface="Tahoma" panose="020B0604030504040204" pitchFamily="34" charset="0"/>
              </a:rPr>
              <a:t>Web of Science Researcher ID</a:t>
            </a:r>
            <a:r>
              <a:rPr lang="fa-IR" sz="3599" dirty="0"/>
              <a:t>یک سیستم شناسایی نویسندگان مقالات می باشد که در سال2008 توسط </a:t>
            </a:r>
            <a:r>
              <a:rPr lang="en-US" sz="3599" dirty="0">
                <a:latin typeface="Tahoma" panose="020B0604030504040204" pitchFamily="34" charset="0"/>
              </a:rPr>
              <a:t>Thomson Reuters </a:t>
            </a:r>
            <a:r>
              <a:rPr lang="fa-IR" sz="3599" dirty="0">
                <a:latin typeface="Tahoma" panose="020B0604030504040204" pitchFamily="34" charset="0"/>
              </a:rPr>
              <a:t>و با هدف تسهیل در شناسایی نویسندگان مقالات ارائه شد. در این </a:t>
            </a:r>
            <a:r>
              <a:rPr lang="fa-IR" sz="3599" dirty="0"/>
              <a:t>سیستم هر نویسنده دارای یک شناسه منحصر ) 16 کارکتری شامل حرف و عدد به فرد( می باشد و از این نظر شبیه کد </a:t>
            </a:r>
            <a:r>
              <a:rPr lang="en-US" sz="3599" dirty="0">
                <a:latin typeface="Tahoma" panose="020B0604030504040204" pitchFamily="34" charset="0"/>
              </a:rPr>
              <a:t>DOI </a:t>
            </a:r>
            <a:r>
              <a:rPr lang="fa-IR" sz="3599" dirty="0">
                <a:latin typeface="Tahoma" panose="020B0604030504040204" pitchFamily="34" charset="0"/>
              </a:rPr>
              <a:t> </a:t>
            </a:r>
          </a:p>
          <a:p>
            <a:pPr marL="0" indent="0" algn="r" rtl="1">
              <a:buNone/>
            </a:pPr>
            <a:r>
              <a:rPr lang="fa-IR" sz="3599" dirty="0">
                <a:latin typeface="Tahoma" panose="020B0604030504040204" pitchFamily="34" charset="0"/>
              </a:rPr>
              <a:t>می باشد، با این تفاوت که </a:t>
            </a:r>
            <a:r>
              <a:rPr lang="en-US" sz="3599" dirty="0">
                <a:latin typeface="Tahoma" panose="020B0604030504040204" pitchFamily="34" charset="0"/>
              </a:rPr>
              <a:t>DOI </a:t>
            </a:r>
            <a:r>
              <a:rPr lang="fa-IR" sz="3599" dirty="0">
                <a:latin typeface="Tahoma" panose="020B0604030504040204" pitchFamily="34" charset="0"/>
              </a:rPr>
              <a:t>صرفا برای مقاله تخصیص می یابد.</a:t>
            </a:r>
            <a:endParaRPr lang="en-US" sz="3599" dirty="0"/>
          </a:p>
        </p:txBody>
      </p:sp>
    </p:spTree>
    <p:extLst>
      <p:ext uri="{BB962C8B-B14F-4D97-AF65-F5344CB8AC3E}">
        <p14:creationId xmlns:p14="http://schemas.microsoft.com/office/powerpoint/2010/main" val="3259775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9250"/>
            <a:ext cx="10361752" cy="1067130"/>
          </a:xfrm>
        </p:spPr>
        <p:txBody>
          <a:bodyPr>
            <a:normAutofit/>
          </a:bodyPr>
          <a:lstStyle/>
          <a:p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از قابلیت های این سرویس می توان موارد زیر را نام برد:</a:t>
            </a:r>
            <a:endParaRPr lang="en-US" sz="3999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1686380"/>
            <a:ext cx="10784880" cy="4196257"/>
          </a:xfrm>
        </p:spPr>
        <p:txBody>
          <a:bodyPr>
            <a:noAutofit/>
          </a:bodyPr>
          <a:lstStyle/>
          <a:p>
            <a:pPr algn="r" rtl="1"/>
            <a:r>
              <a:rPr lang="fa-IR" sz="2799" dirty="0"/>
              <a:t>مدیریت و به اشتراک گذاری اطلاعات علمی محققین</a:t>
            </a:r>
          </a:p>
          <a:p>
            <a:pPr marL="0" indent="0" algn="r" rtl="1">
              <a:buNone/>
            </a:pPr>
            <a:r>
              <a:rPr lang="fa-IR" sz="2799" dirty="0">
                <a:latin typeface="Symbol" panose="05050102010706020507" pitchFamily="18" charset="2"/>
              </a:rPr>
              <a:t> شناسایی نویسندگان بر اساس میزان استنادات</a:t>
            </a:r>
          </a:p>
          <a:p>
            <a:pPr marL="0" indent="0" algn="r" rtl="1">
              <a:buNone/>
            </a:pPr>
            <a:r>
              <a:rPr lang="fa-IR" sz="2799" dirty="0">
                <a:latin typeface="Symbol" panose="05050102010706020507" pitchFamily="18" charset="2"/>
              </a:rPr>
              <a:t> شناسایی زمینه موضوعی تخصصی نویسنده</a:t>
            </a:r>
          </a:p>
          <a:p>
            <a:pPr marL="0" indent="0" algn="r" rtl="1">
              <a:buNone/>
            </a:pPr>
            <a:r>
              <a:rPr lang="fa-IR" sz="2799" dirty="0">
                <a:latin typeface="Symbol" panose="05050102010706020507" pitchFamily="18" charset="2"/>
              </a:rPr>
              <a:t> مشخص شدن محل جغرافیایی</a:t>
            </a:r>
          </a:p>
          <a:p>
            <a:pPr marL="0" indent="0" algn="r" rtl="1">
              <a:buNone/>
            </a:pPr>
            <a:r>
              <a:rPr lang="fa-IR" sz="2799" dirty="0">
                <a:latin typeface="Symbol" panose="05050102010706020507" pitchFamily="18" charset="2"/>
              </a:rPr>
              <a:t> اندازه گیری </a:t>
            </a:r>
            <a:r>
              <a:rPr lang="en-US" sz="2799" dirty="0">
                <a:latin typeface="Tahoma" panose="020B0604030504040204" pitchFamily="34" charset="0"/>
              </a:rPr>
              <a:t>H-INDEX </a:t>
            </a:r>
            <a:r>
              <a:rPr lang="fa-IR" sz="2799" dirty="0">
                <a:latin typeface="Tahoma" panose="020B0604030504040204" pitchFamily="34" charset="0"/>
              </a:rPr>
              <a:t>افراد</a:t>
            </a:r>
          </a:p>
          <a:p>
            <a:pPr marL="0" indent="0" algn="r" rtl="1">
              <a:buNone/>
            </a:pPr>
            <a:r>
              <a:rPr lang="fa-IR" sz="2799" dirty="0"/>
              <a:t>همچنین داوران و ژورنال های مختلف بوسیله این شناسه می توانند وارد صفحه نویسنده شده و رزومه،تجارب و توانمندی های او را مشاهده نمایند.</a:t>
            </a:r>
            <a:endParaRPr lang="en-US" sz="2799" dirty="0"/>
          </a:p>
        </p:txBody>
      </p:sp>
    </p:spTree>
    <p:extLst>
      <p:ext uri="{BB962C8B-B14F-4D97-AF65-F5344CB8AC3E}">
        <p14:creationId xmlns:p14="http://schemas.microsoft.com/office/powerpoint/2010/main" val="2414413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9249"/>
            <a:ext cx="10361752" cy="1167117"/>
          </a:xfrm>
        </p:spPr>
        <p:txBody>
          <a:bodyPr>
            <a:normAutofit/>
          </a:bodyPr>
          <a:lstStyle/>
          <a:p>
            <a:pPr rtl="1"/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latin typeface="B Nazanin,Bold"/>
                <a:cs typeface="+mn-cs"/>
              </a:rPr>
              <a:t>مراحل دریافت شناسه </a:t>
            </a:r>
            <a:r>
              <a:rPr lang="en-US" sz="3999" b="1" dirty="0">
                <a:solidFill>
                  <a:schemeClr val="accent1">
                    <a:lumMod val="75000"/>
                  </a:schemeClr>
                </a:solidFill>
                <a:latin typeface="Tahoma,Bold"/>
                <a:cs typeface="+mn-cs"/>
              </a:rPr>
              <a:t>Researcher ID</a:t>
            </a:r>
            <a:endParaRPr lang="en-US" sz="3999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1643529"/>
            <a:ext cx="10656325" cy="4239107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sz="3599" dirty="0"/>
              <a:t>جهت ثبت نام و دریافت شناسه </a:t>
            </a:r>
            <a:r>
              <a:rPr lang="en-US" sz="3599" dirty="0">
                <a:latin typeface="Tahoma" panose="020B0604030504040204" pitchFamily="34" charset="0"/>
              </a:rPr>
              <a:t>WOS Researcher ID </a:t>
            </a:r>
            <a:r>
              <a:rPr lang="fa-IR" sz="3599" dirty="0">
                <a:latin typeface="Tahoma" panose="020B0604030504040204" pitchFamily="34" charset="0"/>
              </a:rPr>
              <a:t>به آدرس</a:t>
            </a:r>
            <a:r>
              <a:rPr lang="en-US" sz="3599" dirty="0">
                <a:latin typeface="Tahoma" panose="020B0604030504040204" pitchFamily="34" charset="0"/>
              </a:rPr>
              <a:t>http://www.researcherid.com </a:t>
            </a:r>
            <a:r>
              <a:rPr lang="fa-IR" sz="3599" dirty="0">
                <a:latin typeface="Tahoma" panose="020B0604030504040204" pitchFamily="34" charset="0"/>
              </a:rPr>
              <a:t>مراجعه نمایید. </a:t>
            </a:r>
          </a:p>
          <a:p>
            <a:pPr algn="r" rtl="1"/>
            <a:r>
              <a:rPr lang="fa-IR" sz="3599" dirty="0">
                <a:latin typeface="Tahoma" panose="020B0604030504040204" pitchFamily="34" charset="0"/>
              </a:rPr>
              <a:t>در این سایت اطلاعات شما فقط یک بار ثبت و</a:t>
            </a:r>
            <a:r>
              <a:rPr lang="fa-IR" sz="3599" dirty="0"/>
              <a:t>سپس یک شناسه </a:t>
            </a:r>
            <a:r>
              <a:rPr lang="en-US" sz="3599" dirty="0" err="1">
                <a:latin typeface="Tahoma" panose="020B0604030504040204" pitchFamily="34" charset="0"/>
              </a:rPr>
              <a:t>ResearcherID</a:t>
            </a:r>
            <a:r>
              <a:rPr lang="en-US" sz="3599" dirty="0">
                <a:latin typeface="Tahoma" panose="020B0604030504040204" pitchFamily="34" charset="0"/>
              </a:rPr>
              <a:t> </a:t>
            </a:r>
            <a:r>
              <a:rPr lang="fa-IR" sz="3599" dirty="0">
                <a:latin typeface="Tahoma" panose="020B0604030504040204" pitchFamily="34" charset="0"/>
              </a:rPr>
              <a:t>اختصاصی به شما ارائه خواهد شد. شما </a:t>
            </a:r>
          </a:p>
          <a:p>
            <a:pPr marL="0" indent="0" algn="r" rtl="1">
              <a:buNone/>
            </a:pPr>
            <a:r>
              <a:rPr lang="fa-IR" sz="3599" dirty="0">
                <a:latin typeface="Tahoma" panose="020B0604030504040204" pitchFamily="34" charset="0"/>
              </a:rPr>
              <a:t>  می توانید مطابق مراحل زیر،</a:t>
            </a:r>
            <a:r>
              <a:rPr lang="fa-IR" sz="3599" dirty="0"/>
              <a:t>اقدام به ثبت نام کرده و شناسه خود را دریافت نمایید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71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95" y="619249"/>
            <a:ext cx="11641279" cy="1109982"/>
          </a:xfrm>
        </p:spPr>
        <p:txBody>
          <a:bodyPr>
            <a:noAutofit/>
          </a:bodyPr>
          <a:lstStyle/>
          <a:p>
            <a:pPr rtl="1"/>
            <a:r>
              <a:rPr lang="fa-IR" b="1" dirty="0">
                <a:solidFill>
                  <a:schemeClr val="accent1">
                    <a:lumMod val="75000"/>
                  </a:schemeClr>
                </a:solidFill>
                <a:latin typeface="B Nazanin,Bold"/>
                <a:cs typeface="+mn-cs"/>
              </a:rPr>
              <a:t>مرحله اول: وارد بخش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+mn-cs"/>
              </a:rPr>
              <a:t>New to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+mn-cs"/>
              </a:rPr>
              <a:t>ResearcherID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+mn-cs"/>
              </a:rPr>
              <a:t> 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+mn-cs"/>
              </a:rPr>
              <a:t>شوید.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9972" y="1572110"/>
            <a:ext cx="11798401" cy="4713646"/>
          </a:xfrm>
        </p:spPr>
        <p:txBody>
          <a:bodyPr>
            <a:normAutofit/>
          </a:bodyPr>
          <a:lstStyle/>
          <a:p>
            <a:pPr algn="r" rtl="1"/>
            <a:r>
              <a:rPr lang="fa-IR" sz="3999" dirty="0"/>
              <a:t>در این بخش مشخصات فردی خود شامل نام، نام خانوادگی، پست الکترونیک را وارد نمایید. پس از ثبت پست الکترونیک خود و تایید آن لینک فعالسازی مربوطه به آدرس ایمیل شما ارسال می شود.</a:t>
            </a:r>
            <a:endParaRPr lang="en-US" sz="3999" dirty="0"/>
          </a:p>
        </p:txBody>
      </p:sp>
    </p:spTree>
    <p:extLst>
      <p:ext uri="{BB962C8B-B14F-4D97-AF65-F5344CB8AC3E}">
        <p14:creationId xmlns:p14="http://schemas.microsoft.com/office/powerpoint/2010/main" val="3521382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8519"/>
            <a:ext cx="10361752" cy="1370322"/>
          </a:xfrm>
        </p:spPr>
        <p:txBody>
          <a:bodyPr/>
          <a:lstStyle/>
          <a:p>
            <a:pPr rtl="1"/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latin typeface="B Nazanin,Bold"/>
                <a:cs typeface="B Titr" panose="00000700000000000000" pitchFamily="2" charset="-78"/>
              </a:rPr>
              <a:t>مرحله دوم: </a:t>
            </a:r>
            <a:r>
              <a:rPr lang="fa-IR" sz="3600" dirty="0">
                <a:solidFill>
                  <a:schemeClr val="accent2">
                    <a:lumMod val="75000"/>
                  </a:schemeClr>
                </a:solidFill>
                <a:latin typeface="B Nazanin,Bold"/>
                <a:cs typeface="B Titr" panose="00000700000000000000" pitchFamily="2" charset="-78"/>
              </a:rPr>
              <a:t>وارد ایمیل خود شوید و روی لینک ارسال شده جهت </a:t>
            </a:r>
            <a:br>
              <a:rPr lang="fa-IR" sz="3600" dirty="0">
                <a:solidFill>
                  <a:schemeClr val="accent2">
                    <a:lumMod val="75000"/>
                  </a:schemeClr>
                </a:solidFill>
                <a:latin typeface="B Nazanin,Bold"/>
                <a:cs typeface="B Titr" panose="00000700000000000000" pitchFamily="2" charset="-78"/>
              </a:rPr>
            </a:br>
            <a:r>
              <a:rPr lang="fa-IR" sz="3600" dirty="0">
                <a:solidFill>
                  <a:schemeClr val="accent2">
                    <a:lumMod val="75000"/>
                  </a:schemeClr>
                </a:solidFill>
                <a:latin typeface="B Nazanin,Bold"/>
                <a:cs typeface="B Titr" panose="00000700000000000000" pitchFamily="2" charset="-78"/>
              </a:rPr>
              <a:t>فعال سازی کلیک نمایید</a:t>
            </a:r>
            <a:r>
              <a:rPr lang="fa-IR" sz="3200" dirty="0">
                <a:latin typeface="B Nazanin,Bold"/>
                <a:cs typeface="B Nazanin" panose="00000400000000000000" pitchFamily="2" charset="-78"/>
              </a:rPr>
              <a:t>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748" y="1988841"/>
            <a:ext cx="11449272" cy="380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57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01" y="619250"/>
            <a:ext cx="11369886" cy="1295670"/>
          </a:xfrm>
        </p:spPr>
        <p:txBody>
          <a:bodyPr>
            <a:noAutofit/>
          </a:bodyPr>
          <a:lstStyle/>
          <a:p>
            <a:pPr rtl="1"/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latin typeface="B Nazanin,Bold"/>
                <a:cs typeface="+mn-cs"/>
              </a:rPr>
              <a:t>مرحله سوم: : </a:t>
            </a:r>
            <a:r>
              <a:rPr lang="fa-IR" sz="3999" dirty="0">
                <a:latin typeface="B Nazanin,Bold"/>
                <a:cs typeface="+mn-cs"/>
              </a:rPr>
              <a:t>پس از کلیک بر لینک مندرج در ایمیل، به صفحه دیگری هدایت می شوید.</a:t>
            </a:r>
            <a:endParaRPr lang="en-US" sz="3999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2825" y="2029191"/>
            <a:ext cx="11655563" cy="4827916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999" dirty="0">
                <a:latin typeface="B Nazanin,Bold"/>
              </a:rPr>
              <a:t>در آن باید </a:t>
            </a:r>
            <a:r>
              <a:rPr lang="fa-IR" sz="3999" dirty="0"/>
              <a:t>مشخصات خود را در فیلدهای مشخص شده تکمیل نمایید. بخش های ستاره دار الزاما باید تکمیل شود. به توضیحات لازم در خصوص حروف و کاراکترهای انتخابی جهت دریافت رمز عبور توجه کنید. برای مثال رمزانتخابی باید حداقل 8 کاراکتر و شامل</a:t>
            </a:r>
          </a:p>
          <a:p>
            <a:pPr marL="0" indent="0" algn="r" rtl="1">
              <a:buNone/>
            </a:pPr>
            <a:r>
              <a:rPr lang="fa-IR" sz="3999" dirty="0"/>
              <a:t> حرف و عدد و علائم باشد. به طور مثال: </a:t>
            </a:r>
            <a:r>
              <a:rPr lang="en-US" sz="3999" dirty="0" err="1">
                <a:latin typeface="Tahoma" panose="020B0604030504040204" pitchFamily="34" charset="0"/>
              </a:rPr>
              <a:t>aLI</a:t>
            </a:r>
            <a:r>
              <a:rPr lang="en-US" sz="3999" dirty="0">
                <a:latin typeface="Tahoma" panose="020B0604030504040204" pitchFamily="34" charset="0"/>
              </a:rPr>
              <a:t>*1366</a:t>
            </a:r>
            <a:endParaRPr lang="en-US" sz="3999" dirty="0"/>
          </a:p>
        </p:txBody>
      </p:sp>
    </p:spTree>
    <p:extLst>
      <p:ext uri="{BB962C8B-B14F-4D97-AF65-F5344CB8AC3E}">
        <p14:creationId xmlns:p14="http://schemas.microsoft.com/office/powerpoint/2010/main" val="1539453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3"/>
            <a:ext cx="12188825" cy="5881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656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"/>
            <a:ext cx="12188824" cy="5881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206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87" y="619250"/>
            <a:ext cx="11926955" cy="1124265"/>
          </a:xfrm>
        </p:spPr>
        <p:txBody>
          <a:bodyPr/>
          <a:lstStyle/>
          <a:p>
            <a:r>
              <a:rPr lang="fa-IR" b="1" dirty="0">
                <a:solidFill>
                  <a:schemeClr val="accent1">
                    <a:lumMod val="75000"/>
                  </a:schemeClr>
                </a:solidFill>
                <a:latin typeface="B Nazanin,Bold"/>
              </a:rPr>
              <a:t>مرحله چهارم: </a:t>
            </a:r>
            <a:r>
              <a:rPr lang="fa-IR" dirty="0">
                <a:latin typeface="B Nazanin,Bold"/>
                <a:cs typeface="B Nazanin" panose="00000400000000000000" pitchFamily="2" charset="-78"/>
              </a:rPr>
              <a:t>در این مرحله پنجره قوانین مربوط به شناسه باز می شود. دکمه تایید را کلیک کنید.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2367240"/>
            <a:ext cx="12188825" cy="458985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385256" y="5528716"/>
            <a:ext cx="799892" cy="657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4257552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4"/>
            <a:ext cx="12188825" cy="6856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18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60648"/>
            <a:ext cx="12188824" cy="1584177"/>
          </a:xfrm>
        </p:spPr>
        <p:txBody>
          <a:bodyPr>
            <a:normAutofit/>
          </a:bodyPr>
          <a:lstStyle/>
          <a:p>
            <a:pPr lvl="0" defTabSz="457207" rtl="1">
              <a:spcBef>
                <a:spcPts val="1000"/>
              </a:spcBef>
            </a:pPr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سامانه را بر روی نام دانشگاه خود تنظیم نموده و نام خود را جستجو نمایید .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هر عضوهیأت علمی تنها می تواند در یک دانشگاه دارای پروفایل علم سنجی باشد.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1844825"/>
            <a:ext cx="12188824" cy="50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8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اکنون شما می توانید شناسه </a:t>
            </a:r>
            <a:r>
              <a:rPr lang="en-US" dirty="0" err="1">
                <a:latin typeface="Tahoma" panose="020B0604030504040204" pitchFamily="34" charset="0"/>
                <a:cs typeface="B Nazanin" panose="00000400000000000000" pitchFamily="2" charset="-78"/>
              </a:rPr>
              <a:t>ResearcherID</a:t>
            </a:r>
            <a:r>
              <a:rPr lang="en-US" dirty="0">
                <a:latin typeface="Tahoma" panose="020B0604030504040204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Tahoma" panose="020B0604030504040204" pitchFamily="34" charset="0"/>
                <a:cs typeface="B Nazanin" panose="00000400000000000000" pitchFamily="2" charset="-78"/>
              </a:rPr>
              <a:t>اختصاصی خود را مشاهده نمایید که شامل حرف- </a:t>
            </a:r>
            <a:r>
              <a:rPr lang="fa-IR" dirty="0" smtClean="0">
                <a:latin typeface="Tahoma" panose="020B0604030504040204" pitchFamily="34" charset="0"/>
                <a:cs typeface="B Nazanin" panose="00000400000000000000" pitchFamily="2" charset="-78"/>
              </a:rPr>
              <a:t>عدد-</a:t>
            </a:r>
            <a:r>
              <a:rPr lang="fa-IR" dirty="0" smtClean="0">
                <a:cs typeface="B Nazanin" panose="00000400000000000000" pitchFamily="2" charset="-78"/>
              </a:rPr>
              <a:t>سال </a:t>
            </a:r>
            <a:r>
              <a:rPr lang="fa-IR" dirty="0">
                <a:cs typeface="B Nazanin" panose="00000400000000000000" pitchFamily="2" charset="-78"/>
              </a:rPr>
              <a:t>عضویت می باشد.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996655"/>
            <a:ext cx="12188824" cy="3885981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3770917" y="3592417"/>
            <a:ext cx="614203" cy="6570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175200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2367369"/>
            <a:ext cx="10913433" cy="404694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199" dirty="0">
                <a:cs typeface="B Nazanin" panose="00000400000000000000" pitchFamily="2" charset="-78"/>
              </a:rPr>
              <a:t>در این زمان شما می توانید با کلیک بر روی لینک ورود به شناسه اختصاصی خود، به پروفایل خود وارد شده و سایر اطلاعات خود را تکمیل و یا ویرایش نمایید. همچنین از این پس برای ورود به پروفایل خود می بایست از گزینه </a:t>
            </a:r>
            <a:r>
              <a:rPr lang="en-US" sz="3199" dirty="0">
                <a:latin typeface="Tahoma" panose="020B0604030504040204" pitchFamily="34" charset="0"/>
                <a:cs typeface="B Nazanin" panose="00000400000000000000" pitchFamily="2" charset="-78"/>
              </a:rPr>
              <a:t>log in </a:t>
            </a:r>
            <a:r>
              <a:rPr lang="fa-IR" sz="3199" dirty="0">
                <a:latin typeface="Tahoma" panose="020B0604030504040204" pitchFamily="34" charset="0"/>
                <a:cs typeface="B Nazanin" panose="00000400000000000000" pitchFamily="2" charset="-78"/>
              </a:rPr>
              <a:t>استفاده کنید.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2286865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9249"/>
            <a:ext cx="10361752" cy="1095698"/>
          </a:xfrm>
        </p:spPr>
        <p:txBody>
          <a:bodyPr>
            <a:normAutofit/>
          </a:bodyPr>
          <a:lstStyle/>
          <a:p>
            <a:pPr rtl="1"/>
            <a:r>
              <a:rPr lang="fa-IR" sz="5398" b="1" dirty="0">
                <a:solidFill>
                  <a:schemeClr val="accent1">
                    <a:lumMod val="75000"/>
                  </a:schemeClr>
                </a:solidFill>
                <a:latin typeface="B Nazanin,Bold"/>
                <a:cs typeface="+mn-cs"/>
              </a:rPr>
              <a:t>در بخش </a:t>
            </a:r>
            <a:r>
              <a:rPr lang="en-US" sz="5398" b="1" dirty="0">
                <a:solidFill>
                  <a:schemeClr val="accent1">
                    <a:lumMod val="75000"/>
                  </a:schemeClr>
                </a:solidFill>
                <a:latin typeface="Tahoma,Bold"/>
                <a:cs typeface="+mn-cs"/>
              </a:rPr>
              <a:t>My Publication</a:t>
            </a:r>
            <a:endParaRPr lang="en-US" sz="5398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1365" y="1829217"/>
            <a:ext cx="11312753" cy="4656512"/>
          </a:xfrm>
        </p:spPr>
        <p:txBody>
          <a:bodyPr>
            <a:normAutofit fontScale="40000" lnSpcReduction="20000"/>
          </a:bodyPr>
          <a:lstStyle/>
          <a:p>
            <a:pPr marL="0" indent="0" algn="r" rtl="1">
              <a:buNone/>
            </a:pPr>
            <a:r>
              <a:rPr lang="fa-IR" dirty="0">
                <a:latin typeface="Symbol" panose="05050102010706020507" pitchFamily="18" charset="2"/>
              </a:rPr>
              <a:t></a:t>
            </a:r>
            <a:r>
              <a:rPr lang="fa-IR" sz="3099" dirty="0">
                <a:latin typeface="Symbol" panose="05050102010706020507" pitchFamily="18" charset="2"/>
              </a:rPr>
              <a:t> </a:t>
            </a:r>
            <a:r>
              <a:rPr lang="fa-IR" sz="5898" dirty="0">
                <a:latin typeface="Symbol" panose="05050102010706020507" pitchFamily="18" charset="2"/>
              </a:rPr>
              <a:t>با انتخاب گزینه </a:t>
            </a:r>
            <a:r>
              <a:rPr lang="en-US" sz="5898" dirty="0">
                <a:latin typeface="Tahoma" panose="020B0604030504040204" pitchFamily="34" charset="0"/>
              </a:rPr>
              <a:t>Add Publications </a:t>
            </a:r>
            <a:r>
              <a:rPr lang="fa-IR" sz="5898" dirty="0">
                <a:latin typeface="Tahoma" panose="020B0604030504040204" pitchFamily="34" charset="0"/>
              </a:rPr>
              <a:t>مقالات خود را بازیابی و اضافه نمایید.</a:t>
            </a:r>
            <a:endParaRPr lang="fa-IR" sz="6698" dirty="0">
              <a:latin typeface="Tahoma" panose="020B0604030504040204" pitchFamily="34" charset="0"/>
            </a:endParaRPr>
          </a:p>
          <a:p>
            <a:pPr marL="0" indent="0" algn="r" rtl="1">
              <a:buNone/>
            </a:pPr>
            <a:r>
              <a:rPr lang="fa-IR" sz="5898" dirty="0">
                <a:latin typeface="Symbol" panose="05050102010706020507" pitchFamily="18" charset="2"/>
              </a:rPr>
              <a:t> با انتخاب گزینه </a:t>
            </a:r>
            <a:r>
              <a:rPr lang="en-US" sz="5898" dirty="0">
                <a:latin typeface="Tahoma" panose="020B0604030504040204" pitchFamily="34" charset="0"/>
              </a:rPr>
              <a:t>View Publication </a:t>
            </a:r>
            <a:r>
              <a:rPr lang="fa-IR" sz="5898" dirty="0">
                <a:latin typeface="Tahoma" panose="020B0604030504040204" pitchFamily="34" charset="0"/>
              </a:rPr>
              <a:t>مقالات خود را مشاهده کنید.</a:t>
            </a:r>
          </a:p>
          <a:p>
            <a:pPr marL="0" indent="0" algn="r" rtl="1">
              <a:buNone/>
            </a:pPr>
            <a:r>
              <a:rPr lang="fa-IR" sz="5898" dirty="0">
                <a:latin typeface="Symbol" panose="05050102010706020507" pitchFamily="18" charset="2"/>
              </a:rPr>
              <a:t> با انتخاب گزینه </a:t>
            </a:r>
            <a:r>
              <a:rPr lang="en-US" sz="5898" dirty="0">
                <a:latin typeface="Tahoma" panose="020B0604030504040204" pitchFamily="34" charset="0"/>
              </a:rPr>
              <a:t>Citation Metrics </a:t>
            </a:r>
            <a:r>
              <a:rPr lang="fa-IR" sz="5898" dirty="0">
                <a:latin typeface="Tahoma" panose="020B0604030504040204" pitchFamily="34" charset="0"/>
              </a:rPr>
              <a:t>امکان مشاهده و بازیابی </a:t>
            </a:r>
            <a:r>
              <a:rPr lang="en-US" sz="5898" dirty="0">
                <a:latin typeface="Tahoma" panose="020B0604030504040204" pitchFamily="34" charset="0"/>
              </a:rPr>
              <a:t>H-Index </a:t>
            </a:r>
            <a:r>
              <a:rPr lang="fa-IR" sz="5898" dirty="0">
                <a:latin typeface="Tahoma" panose="020B0604030504040204" pitchFamily="34" charset="0"/>
              </a:rPr>
              <a:t>فراهم شده است.</a:t>
            </a:r>
          </a:p>
          <a:p>
            <a:pPr marL="0" indent="0" algn="r" rtl="1">
              <a:buNone/>
            </a:pPr>
            <a:r>
              <a:rPr lang="fa-IR" sz="5898" dirty="0">
                <a:latin typeface="Symbol" panose="05050102010706020507" pitchFamily="18" charset="2"/>
              </a:rPr>
              <a:t> با انتخاب گزینه </a:t>
            </a:r>
            <a:r>
              <a:rPr lang="en-US" sz="5898" dirty="0">
                <a:latin typeface="Tahoma" panose="020B0604030504040204" pitchFamily="34" charset="0"/>
              </a:rPr>
              <a:t>Collaboration </a:t>
            </a:r>
            <a:r>
              <a:rPr lang="en-US" sz="5898" dirty="0" err="1">
                <a:latin typeface="Tahoma" panose="020B0604030504040204" pitchFamily="34" charset="0"/>
              </a:rPr>
              <a:t>NetWork</a:t>
            </a:r>
            <a:r>
              <a:rPr lang="en-US" sz="5898" dirty="0">
                <a:latin typeface="Tahoma" panose="020B0604030504040204" pitchFamily="34" charset="0"/>
              </a:rPr>
              <a:t> </a:t>
            </a:r>
            <a:r>
              <a:rPr lang="fa-IR" sz="5898" dirty="0">
                <a:latin typeface="Tahoma" panose="020B0604030504040204" pitchFamily="34" charset="0"/>
              </a:rPr>
              <a:t>امکان اضافه کردن نویسندگان همکار، تعیین</a:t>
            </a:r>
          </a:p>
          <a:p>
            <a:pPr marL="0" indent="0" algn="r" rtl="1">
              <a:buNone/>
            </a:pPr>
            <a:r>
              <a:rPr lang="fa-IR" sz="5898" dirty="0"/>
              <a:t>موضوع اصلی مقالات، تعیین نام مراکز و موسسات علمی و دانشگاهی فراهم می باشد.</a:t>
            </a:r>
          </a:p>
          <a:p>
            <a:pPr marL="0" indent="0" algn="r" rtl="1">
              <a:buNone/>
            </a:pPr>
            <a:r>
              <a:rPr lang="fa-IR" sz="5898" dirty="0">
                <a:latin typeface="Symbol" panose="05050102010706020507" pitchFamily="18" charset="2"/>
              </a:rPr>
              <a:t> با انتخاب گزینه </a:t>
            </a:r>
            <a:r>
              <a:rPr lang="en-US" sz="5898" dirty="0">
                <a:latin typeface="Tahoma" panose="020B0604030504040204" pitchFamily="34" charset="0"/>
              </a:rPr>
              <a:t>Citing Articles Network </a:t>
            </a:r>
            <a:r>
              <a:rPr lang="fa-IR" sz="5898" dirty="0">
                <a:latin typeface="Tahoma" panose="020B0604030504040204" pitchFamily="34" charset="0"/>
              </a:rPr>
              <a:t>مقالاتی که به مقالات شما استناد کرده اند،</a:t>
            </a:r>
          </a:p>
          <a:p>
            <a:pPr marL="0" indent="0" algn="r" rtl="1">
              <a:buNone/>
            </a:pPr>
            <a:r>
              <a:rPr lang="fa-IR" sz="5898" dirty="0"/>
              <a:t>موضوع مقالات استناد شده، نشانی استناد کنندگان، تعداد استنادات به مقالات براساس سال ارائه</a:t>
            </a:r>
          </a:p>
          <a:p>
            <a:pPr marL="0" indent="0" algn="r" rtl="1">
              <a:buNone/>
            </a:pPr>
            <a:r>
              <a:rPr lang="fa-IR" sz="5898" dirty="0"/>
              <a:t>می شود.</a:t>
            </a:r>
            <a:endParaRPr lang="en-US" sz="5898" dirty="0"/>
          </a:p>
        </p:txBody>
      </p:sp>
    </p:spTree>
    <p:extLst>
      <p:ext uri="{BB962C8B-B14F-4D97-AF65-F5344CB8AC3E}">
        <p14:creationId xmlns:p14="http://schemas.microsoft.com/office/powerpoint/2010/main" val="235293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9249"/>
            <a:ext cx="10361752" cy="867157"/>
          </a:xfrm>
        </p:spPr>
        <p:txBody>
          <a:bodyPr>
            <a:normAutofit/>
          </a:bodyPr>
          <a:lstStyle/>
          <a:p>
            <a:pPr rtl="1"/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latin typeface="B Nazanin,Bold"/>
                <a:cs typeface="+mn-cs"/>
              </a:rPr>
              <a:t>بخش </a:t>
            </a:r>
            <a:r>
              <a:rPr lang="en-US" sz="3999" b="1" dirty="0">
                <a:solidFill>
                  <a:schemeClr val="accent1">
                    <a:lumMod val="75000"/>
                  </a:schemeClr>
                </a:solidFill>
                <a:latin typeface="Tahoma,Bold"/>
                <a:cs typeface="+mn-cs"/>
              </a:rPr>
              <a:t>Manage List</a:t>
            </a:r>
            <a:endParaRPr lang="en-US" sz="3999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1486406"/>
            <a:ext cx="10361127" cy="4304178"/>
          </a:xfrm>
        </p:spPr>
        <p:txBody>
          <a:bodyPr>
            <a:noAutofit/>
          </a:bodyPr>
          <a:lstStyle/>
          <a:p>
            <a:pPr lvl="0" algn="r" rtl="1">
              <a:buClr>
                <a:prstClr val="black"/>
              </a:buClr>
            </a:pPr>
            <a:r>
              <a:rPr lang="fa-IR" sz="3199" dirty="0">
                <a:latin typeface="B Nazanin,Bold"/>
              </a:rPr>
              <a:t>در بخش </a:t>
            </a:r>
            <a:r>
              <a:rPr lang="en-US" sz="3199" dirty="0">
                <a:latin typeface="Tahoma,Bold"/>
              </a:rPr>
              <a:t>Manage List </a:t>
            </a:r>
            <a:r>
              <a:rPr lang="fa-IR" sz="3199" dirty="0">
                <a:latin typeface="Tahoma,Bold"/>
              </a:rPr>
              <a:t>امکان تنظیم شیوه چیدمان مقالات خود و حتی حذف مقالاتی که مربوط </a:t>
            </a:r>
            <a:r>
              <a:rPr lang="fa-IR" sz="3199" dirty="0"/>
              <a:t>به شما نیست وجود دارد.</a:t>
            </a:r>
            <a:endParaRPr lang="fa-IR" sz="3199" b="1" dirty="0">
              <a:latin typeface="B Nazanin,Bold"/>
            </a:endParaRPr>
          </a:p>
          <a:p>
            <a:pPr lvl="0" algn="r" rtl="1">
              <a:buClr>
                <a:prstClr val="black"/>
              </a:buClr>
            </a:pPr>
            <a:r>
              <a:rPr lang="fa-IR" sz="3199" dirty="0">
                <a:latin typeface="B Nazanin,Bold"/>
              </a:rPr>
              <a:t>دراین بخش </a:t>
            </a:r>
            <a:r>
              <a:rPr lang="fa-IR" sz="3199" dirty="0">
                <a:latin typeface="Tahoma,Bold"/>
              </a:rPr>
              <a:t>امکان انتخاب نحوه نمایش مقالات و اطلاعات شما به صورت خصوصی </a:t>
            </a:r>
            <a:r>
              <a:rPr lang="fa-IR" sz="3199" dirty="0">
                <a:solidFill>
                  <a:prstClr val="black"/>
                </a:solidFill>
              </a:rPr>
              <a:t>یا</a:t>
            </a:r>
            <a:r>
              <a:rPr lang="fa-IR" sz="2799" dirty="0">
                <a:solidFill>
                  <a:prstClr val="black"/>
                </a:solidFill>
              </a:rPr>
              <a:t> </a:t>
            </a:r>
            <a:r>
              <a:rPr lang="fa-IR" sz="3199" dirty="0">
                <a:solidFill>
                  <a:prstClr val="black"/>
                </a:solidFill>
              </a:rPr>
              <a:t>عمومی وجود دارد.</a:t>
            </a:r>
            <a:endParaRPr lang="en-US" sz="3199" dirty="0">
              <a:solidFill>
                <a:prstClr val="black"/>
              </a:solidFill>
            </a:endParaRPr>
          </a:p>
          <a:p>
            <a:pPr algn="r" rtl="1"/>
            <a:r>
              <a:rPr lang="fa-IR" sz="3199" dirty="0"/>
              <a:t>در صورت فراموش کردن شناسه </a:t>
            </a:r>
            <a:r>
              <a:rPr lang="en-US" sz="3199" dirty="0" err="1">
                <a:latin typeface="Tahoma" panose="020B0604030504040204" pitchFamily="34" charset="0"/>
              </a:rPr>
              <a:t>ResearcherID</a:t>
            </a:r>
            <a:r>
              <a:rPr lang="en-US" sz="3199" dirty="0">
                <a:latin typeface="Tahoma" panose="020B0604030504040204" pitchFamily="34" charset="0"/>
              </a:rPr>
              <a:t> </a:t>
            </a:r>
            <a:r>
              <a:rPr lang="fa-IR" sz="3199" dirty="0">
                <a:latin typeface="Tahoma" panose="020B0604030504040204" pitchFamily="34" charset="0"/>
              </a:rPr>
              <a:t>خود با وارد کردن آدرس ایمیل و رمز عبور امکان </a:t>
            </a:r>
            <a:r>
              <a:rPr lang="fa-IR" sz="3199" dirty="0"/>
              <a:t>ورود به پروفایل شما میسر می شود.</a:t>
            </a:r>
            <a:endParaRPr lang="fa-IR" sz="3199" dirty="0">
              <a:latin typeface="Tahoma,Bold"/>
            </a:endParaRPr>
          </a:p>
        </p:txBody>
      </p:sp>
    </p:spTree>
    <p:extLst>
      <p:ext uri="{BB962C8B-B14F-4D97-AF65-F5344CB8AC3E}">
        <p14:creationId xmlns:p14="http://schemas.microsoft.com/office/powerpoint/2010/main" val="2728126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" y="893"/>
            <a:ext cx="12188825" cy="58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77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" y="893"/>
            <a:ext cx="12188825" cy="58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86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999" dirty="0">
                <a:solidFill>
                  <a:schemeClr val="accent1">
                    <a:lumMod val="75000"/>
                  </a:schemeClr>
                </a:solidFill>
                <a:latin typeface="Zar"/>
                <a:cs typeface="+mn-cs"/>
              </a:rPr>
              <a:t>نکته مهم:</a:t>
            </a:r>
            <a:endParaRPr lang="en-US" sz="3999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599" dirty="0">
                <a:latin typeface="Zar"/>
              </a:rPr>
              <a:t>برای اینکه سامانه بتواند آمار عمل سنجی را از سایت </a:t>
            </a:r>
            <a:r>
              <a:rPr lang="en-US" sz="3599" dirty="0" err="1">
                <a:latin typeface="Calibri" panose="020F0502020204030204" pitchFamily="34" charset="0"/>
              </a:rPr>
              <a:t>ResearcherID</a:t>
            </a:r>
            <a:r>
              <a:rPr lang="en-US" sz="3599" dirty="0">
                <a:latin typeface="Calibri" panose="020F0502020204030204" pitchFamily="34" charset="0"/>
              </a:rPr>
              <a:t> </a:t>
            </a:r>
            <a:r>
              <a:rPr lang="fa-IR" sz="3599" dirty="0">
                <a:latin typeface="Zar"/>
              </a:rPr>
              <a:t>استخراج کند باید پروفایل خود را </a:t>
            </a:r>
            <a:r>
              <a:rPr lang="en-US" sz="3199" dirty="0">
                <a:latin typeface="Calibri" panose="020F0502020204030204" pitchFamily="34" charset="0"/>
              </a:rPr>
              <a:t>public </a:t>
            </a:r>
            <a:r>
              <a:rPr lang="fa-IR" sz="3199" dirty="0">
                <a:latin typeface="Zar"/>
              </a:rPr>
              <a:t>نموده باشید بدون لاگین  برای عموم قابل مشاهده باشد و مقالات خود را نیز اضافه کرده باشید.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2304083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9249"/>
            <a:ext cx="10361752" cy="1152833"/>
          </a:xfrm>
        </p:spPr>
        <p:txBody>
          <a:bodyPr/>
          <a:lstStyle/>
          <a:p>
            <a:pPr rtl="1"/>
            <a:r>
              <a:rPr lang="fa-IR" dirty="0">
                <a:solidFill>
                  <a:schemeClr val="accent1">
                    <a:lumMod val="75000"/>
                  </a:schemeClr>
                </a:solidFill>
                <a:latin typeface="Zar"/>
              </a:rPr>
              <a:t>روش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-Bold"/>
              </a:rPr>
              <a:t>public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latin typeface="Zar"/>
              </a:rPr>
              <a:t>کردن پروفایل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alibri-Bold"/>
              </a:rPr>
              <a:t>ResearcherID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1772082"/>
            <a:ext cx="10361126" cy="4018502"/>
          </a:xfrm>
        </p:spPr>
        <p:txBody>
          <a:bodyPr/>
          <a:lstStyle/>
          <a:p>
            <a:pPr algn="r" rtl="1"/>
            <a:r>
              <a:rPr lang="fa-IR" sz="2799" dirty="0">
                <a:latin typeface="Zar"/>
              </a:rPr>
              <a:t>برای </a:t>
            </a:r>
            <a:r>
              <a:rPr lang="en-US" sz="2799" dirty="0">
                <a:latin typeface="Calibri" panose="020F0502020204030204" pitchFamily="34" charset="0"/>
              </a:rPr>
              <a:t>pubic </a:t>
            </a:r>
            <a:r>
              <a:rPr lang="fa-IR" sz="2799" dirty="0">
                <a:latin typeface="Zar"/>
              </a:rPr>
              <a:t>نمودن پروفایل </a:t>
            </a:r>
            <a:r>
              <a:rPr lang="en-US" sz="2799" dirty="0" err="1">
                <a:latin typeface="Calibri" panose="020F0502020204030204" pitchFamily="34" charset="0"/>
              </a:rPr>
              <a:t>ResearcherID</a:t>
            </a:r>
            <a:r>
              <a:rPr lang="en-US" sz="2799" dirty="0">
                <a:latin typeface="Calibri" panose="020F0502020204030204" pitchFamily="34" charset="0"/>
              </a:rPr>
              <a:t> </a:t>
            </a:r>
            <a:r>
              <a:rPr lang="fa-IR" sz="2799" dirty="0">
                <a:latin typeface="Zar"/>
              </a:rPr>
              <a:t>خود به روش زیر عمل نمایید:</a:t>
            </a:r>
          </a:p>
          <a:p>
            <a:pPr algn="r" rtl="1"/>
            <a:r>
              <a:rPr lang="fa-IR" sz="2799" dirty="0">
                <a:latin typeface="Zar"/>
              </a:rPr>
              <a:t>بعد لا گن  به سایت </a:t>
            </a:r>
            <a:r>
              <a:rPr lang="en-US" sz="2799" dirty="0" err="1">
                <a:latin typeface="Calibri" panose="020F0502020204030204" pitchFamily="34" charset="0"/>
              </a:rPr>
              <a:t>ResearcherID</a:t>
            </a:r>
            <a:r>
              <a:rPr lang="en-US" sz="2799" dirty="0">
                <a:latin typeface="Calibri" panose="020F0502020204030204" pitchFamily="34" charset="0"/>
              </a:rPr>
              <a:t> </a:t>
            </a:r>
            <a:r>
              <a:rPr lang="fa-IR" sz="2799" dirty="0">
                <a:latin typeface="Zar"/>
              </a:rPr>
              <a:t>روی لینک </a:t>
            </a:r>
            <a:r>
              <a:rPr lang="en-US" sz="2799" dirty="0">
                <a:latin typeface="Calibri" panose="020F0502020204030204" pitchFamily="34" charset="0"/>
              </a:rPr>
              <a:t>Manage Profile </a:t>
            </a:r>
            <a:r>
              <a:rPr lang="fa-IR" sz="2799" dirty="0">
                <a:latin typeface="Zar"/>
              </a:rPr>
              <a:t>کلیک نمایید:</a:t>
            </a:r>
            <a:endParaRPr lang="en-US" sz="2799" dirty="0"/>
          </a:p>
        </p:txBody>
      </p:sp>
    </p:spTree>
    <p:extLst>
      <p:ext uri="{BB962C8B-B14F-4D97-AF65-F5344CB8AC3E}">
        <p14:creationId xmlns:p14="http://schemas.microsoft.com/office/powerpoint/2010/main" val="9231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893"/>
            <a:ext cx="12188824" cy="58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89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9250"/>
            <a:ext cx="10361752" cy="881441"/>
          </a:xfrm>
        </p:spPr>
        <p:txBody>
          <a:bodyPr>
            <a:normAutofit/>
          </a:bodyPr>
          <a:lstStyle/>
          <a:p>
            <a:pPr rtl="1"/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latin typeface="Zar"/>
                <a:cs typeface="+mn-cs"/>
              </a:rPr>
              <a:t>در برگه</a:t>
            </a:r>
            <a:r>
              <a:rPr lang="en-US" sz="3999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About Me </a:t>
            </a:r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:</a:t>
            </a:r>
            <a:r>
              <a:rPr lang="fa-IR" sz="3999" b="1" dirty="0">
                <a:latin typeface="Zar"/>
                <a:cs typeface="+mn-cs"/>
              </a:rPr>
              <a:t>همه موارد را </a:t>
            </a:r>
            <a:r>
              <a:rPr lang="en-US" sz="3999" b="1" dirty="0">
                <a:latin typeface="Calibri" panose="020F0502020204030204" pitchFamily="34" charset="0"/>
                <a:cs typeface="+mn-cs"/>
              </a:rPr>
              <a:t>public </a:t>
            </a:r>
            <a:r>
              <a:rPr lang="fa-IR" sz="3999" b="1" dirty="0">
                <a:latin typeface="Zar"/>
                <a:cs typeface="+mn-cs"/>
              </a:rPr>
              <a:t>نمایید.</a:t>
            </a:r>
            <a:endParaRPr lang="en-US" sz="3999" b="1" dirty="0"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" y="1743514"/>
            <a:ext cx="12188825" cy="41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17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1"/>
            <a:ext cx="12188825" cy="1512168"/>
          </a:xfrm>
        </p:spPr>
        <p:txBody>
          <a:bodyPr>
            <a:normAutofit/>
          </a:bodyPr>
          <a:lstStyle/>
          <a:p>
            <a:pPr rtl="1"/>
            <a:r>
              <a:rPr lang="fa-IR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در صورت موجود بودن نام شما در سامانه ، جهت دریافت رمز</a:t>
            </a:r>
            <a:br>
              <a:rPr lang="fa-IR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1</a:t>
            </a:r>
            <a:r>
              <a:rPr lang="fa-IR" sz="40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.بر </a:t>
            </a:r>
            <a:r>
              <a:rPr lang="fa-IR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گزینه  "ورود به سامانه" کلیک  نمایید.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700809"/>
            <a:ext cx="12188825" cy="51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33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12071075" cy="1269199"/>
          </a:xfrm>
        </p:spPr>
        <p:txBody>
          <a:bodyPr/>
          <a:lstStyle/>
          <a:p>
            <a:pPr rtl="1"/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برای اضافه نمودن مقالات خود گزینه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Add publication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را کلیک کنید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457839"/>
            <a:ext cx="12188824" cy="53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68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08" y="619250"/>
            <a:ext cx="11769834" cy="1281387"/>
          </a:xfrm>
        </p:spPr>
        <p:txBody>
          <a:bodyPr/>
          <a:lstStyle/>
          <a:p>
            <a:pPr marL="342803" indent="-342803" defTabSz="457070" rtl="1">
              <a:spcBef>
                <a:spcPts val="1000"/>
              </a:spcBef>
            </a:pPr>
            <a:r>
              <a:rPr lang="fa-IR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/>
                <a:cs typeface="+mn-cs"/>
              </a:rPr>
              <a:t>در صفحه ظاهرشده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/>
                <a:cs typeface="+mn-cs"/>
              </a:rPr>
              <a:t>:</a:t>
            </a:r>
            <a:r>
              <a:rPr lang="fa-IR" b="1" dirty="0" smtClean="0">
                <a:latin typeface="Century Gothic" panose="020B0502020202020204"/>
                <a:cs typeface="+mn-cs"/>
              </a:rPr>
              <a:t>سه </a:t>
            </a:r>
            <a:r>
              <a:rPr lang="fa-IR" b="1" dirty="0">
                <a:latin typeface="Century Gothic" panose="020B0502020202020204"/>
                <a:cs typeface="+mn-cs"/>
              </a:rPr>
              <a:t>گزینه مشاهده می کنید که شما </a:t>
            </a:r>
            <a:r>
              <a:rPr lang="en-US" b="1" dirty="0" smtClean="0">
                <a:latin typeface="Century Gothic" panose="020B0502020202020204"/>
                <a:cs typeface="+mn-cs"/>
              </a:rPr>
              <a:t>OPTION1</a:t>
            </a:r>
            <a:r>
              <a:rPr lang="fa-IR" b="1" dirty="0" smtClean="0">
                <a:latin typeface="Century Gothic" panose="020B0502020202020204"/>
                <a:cs typeface="+mn-cs"/>
              </a:rPr>
              <a:t> را </a:t>
            </a:r>
            <a:r>
              <a:rPr lang="fa-IR" b="1" dirty="0">
                <a:latin typeface="Century Gothic" panose="020B0502020202020204"/>
                <a:cs typeface="+mn-cs"/>
              </a:rPr>
              <a:t>انتخاب کنید.</a:t>
            </a:r>
            <a:endParaRPr lang="en-US" b="1" dirty="0">
              <a:latin typeface="Century Gothic" panose="020B0502020202020204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" y="1900636"/>
            <a:ext cx="12188825" cy="39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08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46" y="619250"/>
            <a:ext cx="11298469" cy="1152832"/>
          </a:xfrm>
        </p:spPr>
        <p:txBody>
          <a:bodyPr>
            <a:normAutofit/>
          </a:bodyPr>
          <a:lstStyle/>
          <a:p>
            <a:pPr rtl="1"/>
            <a:r>
              <a:rPr lang="fa-IR" sz="3999" b="1" dirty="0">
                <a:cs typeface="+mn-cs"/>
              </a:rPr>
              <a:t>سپس نام خود یا عنوان مقاله مورد نظر را جستجو فرمایید.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" y="1557826"/>
            <a:ext cx="12188825" cy="43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37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76" y="258001"/>
            <a:ext cx="11427190" cy="2109368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به طور خاص: </a:t>
            </a:r>
            <a:r>
              <a:rPr lang="fa-IR" sz="3999" b="1" dirty="0">
                <a:cs typeface="+mn-cs"/>
              </a:rPr>
              <a:t>مقالاتی که جزء </a:t>
            </a:r>
            <a:r>
              <a:rPr lang="en-US" sz="3999" b="1" dirty="0" err="1">
                <a:cs typeface="+mn-cs"/>
              </a:rPr>
              <a:t>WoS</a:t>
            </a:r>
            <a:r>
              <a:rPr lang="en-US" sz="3999" b="1" dirty="0">
                <a:cs typeface="+mn-cs"/>
              </a:rPr>
              <a:t> Core Collection </a:t>
            </a:r>
            <a:r>
              <a:rPr lang="fa-IR" sz="3999" b="1" dirty="0">
                <a:cs typeface="+mn-cs"/>
              </a:rPr>
              <a:t>نیستند</a:t>
            </a:r>
            <a:br>
              <a:rPr lang="fa-IR" sz="3999" b="1" dirty="0">
                <a:cs typeface="+mn-cs"/>
              </a:rPr>
            </a:br>
            <a:r>
              <a:rPr lang="fa-IR" sz="3999" b="1" dirty="0">
                <a:cs typeface="+mn-cs"/>
              </a:rPr>
              <a:t> فیلد</a:t>
            </a:r>
            <a:r>
              <a:rPr lang="en-US" sz="3999" b="1" dirty="0">
                <a:cs typeface="+mn-cs"/>
              </a:rPr>
              <a:t>Times Cited </a:t>
            </a:r>
            <a:r>
              <a:rPr lang="fa-IR" sz="3999" b="1" dirty="0">
                <a:cs typeface="+mn-cs"/>
              </a:rPr>
              <a:t>را ندارند. </a:t>
            </a:r>
            <a:r>
              <a:rPr lang="fa-IR" sz="4399" b="1" dirty="0">
                <a:cs typeface="+mn-cs"/>
              </a:rPr>
              <a:t>بطور</a:t>
            </a:r>
            <a:r>
              <a:rPr lang="fa-IR" sz="3999" b="1" dirty="0">
                <a:cs typeface="+mn-cs"/>
              </a:rPr>
              <a:t>مثال در تصویر مقاله اول جزء </a:t>
            </a:r>
            <a:r>
              <a:rPr lang="en-US" sz="3999" b="1" dirty="0" err="1">
                <a:cs typeface="+mn-cs"/>
              </a:rPr>
              <a:t>WoS</a:t>
            </a:r>
            <a:r>
              <a:rPr lang="en-US" sz="3999" b="1" dirty="0">
                <a:cs typeface="+mn-cs"/>
              </a:rPr>
              <a:t> Core Collection </a:t>
            </a:r>
            <a:r>
              <a:rPr lang="fa-IR" sz="3999" b="1" dirty="0">
                <a:cs typeface="+mn-cs"/>
              </a:rPr>
              <a:t>است و دومی خیر.</a:t>
            </a:r>
            <a:r>
              <a:rPr lang="en-US" sz="5998" b="1" dirty="0">
                <a:latin typeface="Century Gothic" panose="020B0502020202020204"/>
                <a:cs typeface="+mn-cs"/>
              </a:rPr>
              <a:t/>
            </a:r>
            <a:br>
              <a:rPr lang="en-US" sz="5998" b="1" dirty="0">
                <a:latin typeface="Century Gothic" panose="020B0502020202020204"/>
                <a:cs typeface="+mn-cs"/>
              </a:rPr>
            </a:br>
            <a:endParaRPr lang="en-US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86326"/>
            <a:ext cx="12188825" cy="379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19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790156" y="1484784"/>
            <a:ext cx="4752528" cy="374441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Google Scholar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66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9250"/>
            <a:ext cx="10361752" cy="1138549"/>
          </a:xfrm>
        </p:spPr>
        <p:txBody>
          <a:bodyPr/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معرفی پروفایل گوگل اسکالر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535" y="1757800"/>
            <a:ext cx="10644832" cy="4484613"/>
          </a:xfrm>
        </p:spPr>
        <p:txBody>
          <a:bodyPr>
            <a:normAutofit lnSpcReduction="10000"/>
          </a:bodyPr>
          <a:lstStyle/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سرویس </a:t>
            </a:r>
            <a:r>
              <a:rPr lang="en-US" sz="2799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Google Scholar Citation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یکی از کاربردی ترین سرویس های شرکت </a:t>
            </a:r>
            <a:r>
              <a:rPr lang="en-US" sz="2799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Google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است که پژوهشگران قادر هستند از طریق آن به تمامی مقالات و فعالیت های علمی که تاکنون انجام داده اند، دسترسی پیدا کرده و میزان ارجاعات خود را پیگیری نمایند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.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در هر صورت، از میان ابزارهای مختلف،با توجه به پیچیدگی تنظیم رزومه و به روز نگهداشتن وب سایت شخصی، گوگل ابزاری با امکانات محدود، اما خلاصه و ساده را در اختیار ما گذاشته است که می تواند بسیار مفید واقع شود </a:t>
            </a:r>
            <a:r>
              <a:rPr lang="en-US" sz="2799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ایجاد پروفایل گوگل اسکولار نه تنها برای فعالیتهای آکادمیکی مناسب و ضروری است بلکه برای ارتقاء رتبه وبومتریکی و جایگاه علمی دانشگاه مربوطه در جهان بسیار با اهمیت است</a:t>
            </a:r>
            <a:r>
              <a:rPr lang="fa-IR" sz="2799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399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43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9249"/>
            <a:ext cx="10361752" cy="928563"/>
          </a:xfrm>
        </p:spPr>
        <p:txBody>
          <a:bodyPr/>
          <a:lstStyle/>
          <a:p>
            <a:pPr rtl="1">
              <a:lnSpc>
                <a:spcPct val="115000"/>
              </a:lnSpc>
              <a:spcBef>
                <a:spcPts val="0"/>
              </a:spcBef>
            </a:pPr>
            <a:r>
              <a:rPr lang="fa-IR" b="1" dirty="0">
                <a:solidFill>
                  <a:schemeClr val="accent1">
                    <a:lumMod val="50000"/>
                  </a:schemeClr>
                </a:solidFill>
                <a:latin typeface="BTitrBold"/>
                <a:ea typeface="Calibri" panose="020F0502020204030204" pitchFamily="34" charset="0"/>
                <a:cs typeface="B Lotus" panose="00000400000000000000" pitchFamily="2" charset="-78"/>
              </a:rPr>
              <a:t>1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latin typeface="BTitrBold"/>
                <a:ea typeface="Calibri" panose="020F0502020204030204" pitchFamily="34" charset="0"/>
                <a:cs typeface="+mn-cs"/>
              </a:rPr>
              <a:t>.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latin typeface="BTitrBold"/>
                <a:ea typeface="Calibri" panose="020F0502020204030204" pitchFamily="34" charset="0"/>
                <a:cs typeface="+mn-cs"/>
              </a:rPr>
              <a:t>ایجاد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latin typeface="BTitrBold"/>
                <a:ea typeface="Calibri" panose="020F0502020204030204" pitchFamily="34" charset="0"/>
                <a:cs typeface="+mn-cs"/>
              </a:rPr>
              <a:t>پروفایل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latin typeface="BTitrBold"/>
                <a:ea typeface="Calibri" panose="020F0502020204030204" pitchFamily="34" charset="0"/>
                <a:cs typeface="+mn-cs"/>
              </a:rPr>
              <a:t>در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-Bold"/>
                <a:ea typeface="Calibri" panose="020F0502020204030204" pitchFamily="34" charset="0"/>
                <a:cs typeface="+mn-cs"/>
              </a:rPr>
              <a:t>Google Scholar Citation</a:t>
            </a:r>
            <a:endParaRPr lang="en-US" sz="1999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1857785"/>
            <a:ext cx="10476711" cy="4079907"/>
          </a:xfrm>
        </p:spPr>
        <p:txBody>
          <a:bodyPr>
            <a:noAutofit/>
          </a:bodyPr>
          <a:lstStyle/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برای ایجاد پروفایل در </a:t>
            </a:r>
            <a:r>
              <a:rPr lang="en-US" sz="2799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Google scholar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شما ابتدا نیاز به یک اکانت گوگل</a:t>
            </a:r>
            <a:r>
              <a:rPr lang="fa-IR" sz="2799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799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Gmail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  </a:t>
            </a:r>
            <a:r>
              <a:rPr lang="en-US" sz="2799" dirty="0">
                <a:solidFill>
                  <a:srgbClr val="17365D"/>
                </a:solidFill>
                <a:latin typeface="B Lotus" panose="00000400000000000000" pitchFamily="2" charset="-78"/>
                <a:ea typeface="Calibri" panose="020F0502020204030204" pitchFamily="34" charset="0"/>
              </a:rPr>
              <a:t> </a:t>
            </a:r>
            <a:r>
              <a:rPr lang="fa-IR" sz="2799" dirty="0">
                <a:solidFill>
                  <a:srgbClr val="17365D"/>
                </a:solidFill>
                <a:latin typeface="B Lotus" panose="00000400000000000000" pitchFamily="2" charset="-78"/>
                <a:ea typeface="Calibri" panose="020F0502020204030204" pitchFamily="34" charset="0"/>
              </a:rPr>
              <a:t>و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 یک ایمیل آکادمیک دارید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اگر پست الکترونیکی از سرویس ندارید به سایت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www.google.com</a:t>
            </a:r>
            <a:r>
              <a:rPr lang="en-US" sz="2799" b="1" dirty="0">
                <a:solidFill>
                  <a:srgbClr val="0070C0"/>
                </a:solidFill>
                <a:latin typeface="BRoya"/>
                <a:ea typeface="Calibri" panose="020F0502020204030204" pitchFamily="34" charset="0"/>
              </a:rPr>
              <a:t> 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وارد شده واز طریق </a:t>
            </a:r>
            <a:r>
              <a:rPr lang="en-US" sz="2799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Create account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ایجاد حساب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 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یا یک اکانت  </a:t>
            </a:r>
            <a:r>
              <a:rPr lang="en-US" sz="2799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Gmail</a:t>
            </a:r>
            <a:r>
              <a:rPr lang="en-US" sz="2799" dirty="0">
                <a:solidFill>
                  <a:srgbClr val="17365D"/>
                </a:solidFill>
                <a:latin typeface="B Lotus" panose="00000400000000000000" pitchFamily="2" charset="-78"/>
                <a:ea typeface="Calibri" panose="020F0502020204030204" pitchFamily="34" charset="0"/>
              </a:rPr>
              <a:t> </a:t>
            </a:r>
            <a:r>
              <a:rPr lang="fa-IR" sz="2799" dirty="0">
                <a:solidFill>
                  <a:srgbClr val="17365D"/>
                </a:solidFill>
                <a:latin typeface="B Lotus" panose="00000400000000000000" pitchFamily="2" charset="-78"/>
                <a:ea typeface="Calibri" panose="020F0502020204030204" pitchFamily="34" charset="0"/>
              </a:rPr>
              <a:t>برای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 خود باز کنید 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.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کاربری وارد اکانت خود شوید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سپس سایت 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scholar.google.com</a:t>
            </a:r>
            <a:r>
              <a:rPr lang="en-US" sz="2799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را باز کنید و بر روی گزینه</a:t>
            </a:r>
            <a:r>
              <a:rPr lang="fa-IR" sz="2399" b="1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399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SIGN IN</a:t>
            </a:r>
            <a:r>
              <a:rPr lang="en-US" sz="2799" dirty="0">
                <a:solidFill>
                  <a:srgbClr val="17365D"/>
                </a:solidFill>
                <a:latin typeface="B Lotus" panose="00000400000000000000" pitchFamily="2" charset="-78"/>
                <a:ea typeface="Calibri" panose="020F0502020204030204" pitchFamily="34" charset="0"/>
              </a:rPr>
              <a:t> </a:t>
            </a:r>
            <a:r>
              <a:rPr lang="fa-IR" sz="2799" dirty="0">
                <a:solidFill>
                  <a:srgbClr val="17365D"/>
                </a:solidFill>
                <a:latin typeface="B Lotus" panose="00000400000000000000" pitchFamily="2" charset="-78"/>
                <a:ea typeface="Calibri" panose="020F0502020204030204" pitchFamily="34" charset="0"/>
              </a:rPr>
              <a:t>کلیک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 کنید</a:t>
            </a:r>
            <a:r>
              <a:rPr lang="fa-IR" sz="2799" b="1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</a:t>
            </a:r>
            <a:r>
              <a:rPr lang="fa-IR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 با وارد کردن نام کاربری و کلمه عبور خود</a:t>
            </a:r>
            <a:r>
              <a:rPr lang="en-US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 )</a:t>
            </a:r>
            <a:r>
              <a:rPr lang="fa-IR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مربوط به</a:t>
            </a:r>
            <a:r>
              <a:rPr lang="en-US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 (</a:t>
            </a:r>
            <a:r>
              <a:rPr lang="en-US" sz="2799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Gmail</a:t>
            </a:r>
            <a:r>
              <a:rPr lang="en-US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 </a:t>
            </a:r>
            <a:r>
              <a:rPr lang="fa-IR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وارد سایت شوید</a:t>
            </a:r>
            <a:r>
              <a:rPr lang="en-US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18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"/>
            <a:ext cx="12188824" cy="6856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98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9250"/>
            <a:ext cx="10361752" cy="947277"/>
          </a:xfrm>
        </p:spPr>
        <p:txBody>
          <a:bodyPr>
            <a:normAutofit/>
          </a:bodyPr>
          <a:lstStyle/>
          <a:p>
            <a:pPr rtl="1">
              <a:lnSpc>
                <a:spcPct val="115000"/>
              </a:lnSpc>
              <a:spcBef>
                <a:spcPts val="0"/>
              </a:spcBef>
            </a:pPr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بر روی گزینه  </a:t>
            </a:r>
            <a:r>
              <a:rPr lang="en-US" sz="3999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My profile</a:t>
            </a:r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 کلیک کنید</a:t>
            </a:r>
            <a:r>
              <a:rPr lang="fa-IR" sz="3199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.</a:t>
            </a:r>
            <a:endParaRPr lang="en-US" sz="2399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679"/>
            <a:ext cx="12188824" cy="5080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300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9249"/>
            <a:ext cx="10361752" cy="852709"/>
          </a:xfrm>
        </p:spPr>
        <p:txBody>
          <a:bodyPr>
            <a:normAutofit/>
          </a:bodyPr>
          <a:lstStyle/>
          <a:p>
            <a:r>
              <a:rPr lang="fa-IR" sz="3999" b="1" dirty="0">
                <a:solidFill>
                  <a:schemeClr val="accent1">
                    <a:lumMod val="75000"/>
                  </a:schemeClr>
                </a:solidFill>
              </a:rPr>
              <a:t>در صفحه باز شده اطلاعات زیر را وارد نمایید </a:t>
            </a:r>
            <a:endParaRPr lang="en-US" sz="3999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1965815"/>
            <a:ext cx="10214020" cy="4297613"/>
          </a:xfrm>
        </p:spPr>
        <p:txBody>
          <a:bodyPr>
            <a:noAutofit/>
          </a:bodyPr>
          <a:lstStyle/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در صفحه باز شده در قسمت </a:t>
            </a:r>
            <a:r>
              <a:rPr lang="en-US" sz="2799" b="1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Name </a:t>
            </a:r>
            <a:r>
              <a:rPr lang="fa-IR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نام و نام خانوادگی خود را به زبان انگلیسی و به همان شکلی که در مقالات می نویسید وارد نمایید</a:t>
            </a:r>
            <a:r>
              <a:rPr lang="en-US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 در قسمت </a:t>
            </a:r>
            <a:r>
              <a:rPr lang="en-US" sz="2799" b="1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Affiliation </a:t>
            </a:r>
            <a:r>
              <a:rPr lang="fa-IR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وابستگی سازمانی خود را بنویسید</a:t>
            </a:r>
            <a:r>
              <a:rPr lang="fa-IR" sz="2799" b="1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در قسمت </a:t>
            </a:r>
            <a:r>
              <a:rPr lang="en-US" sz="2799" b="1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Email for verification </a:t>
            </a:r>
            <a:r>
              <a:rPr lang="fa-IR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، ایمیل آکادمیک خود را وارد نمایید</a:t>
            </a:r>
            <a:r>
              <a:rPr lang="en-US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در قسمت </a:t>
            </a:r>
            <a:r>
              <a:rPr lang="en-US" sz="2799" b="1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Areas of interest </a:t>
            </a:r>
            <a:r>
              <a:rPr lang="fa-IR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، زمینه های پژوهشی و علمی مورد علاقه خود را وارد نمایید</a:t>
            </a:r>
            <a:r>
              <a:rPr lang="en-US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سپس گزینه</a:t>
            </a:r>
            <a:r>
              <a:rPr lang="fa-IR" sz="2799" b="1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799" b="1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Make my profile public </a:t>
            </a:r>
            <a:r>
              <a:rPr lang="fa-IR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  را تیک بزنید.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sz="2799" b="1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پس از تکمیل اطلاعات بر روی گزینه </a:t>
            </a:r>
            <a:r>
              <a:rPr lang="en-US" sz="2799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save</a:t>
            </a:r>
            <a:r>
              <a:rPr lang="en-US" sz="2799" b="1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799" b="1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کلیک کنید.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5273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12188825" cy="1440161"/>
          </a:xfrm>
        </p:spPr>
        <p:txBody>
          <a:bodyPr>
            <a:noAutofit/>
          </a:bodyPr>
          <a:lstStyle/>
          <a:p>
            <a:pPr rtl="1"/>
            <a:r>
              <a:rPr lang="fa-IR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در صورت موجود بودن نام شما در سامانه ، جهت دریافت رمز</a:t>
            </a:r>
            <a:br>
              <a:rPr lang="fa-IR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r>
              <a:rPr lang="fa-IR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1.بر گزینه  "ورود به سامانه" کلیک  نمایید.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/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endParaRPr lang="en-US" sz="4000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700809"/>
            <a:ext cx="12188825" cy="4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49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4"/>
            <a:ext cx="12188825" cy="6856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252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lnSpc>
                <a:spcPct val="115000"/>
              </a:lnSpc>
              <a:spcBef>
                <a:spcPts val="0"/>
              </a:spcBef>
            </a:pPr>
            <a:r>
              <a:rPr lang="fa-IR" b="1" dirty="0">
                <a:solidFill>
                  <a:srgbClr val="17365D"/>
                </a:solidFill>
                <a:latin typeface="BTitrBold"/>
                <a:ea typeface="Calibri" panose="020F0502020204030204" pitchFamily="34" charset="0"/>
                <a:cs typeface="B Lotus" panose="00000400000000000000" pitchFamily="2" charset="-78"/>
              </a:rPr>
              <a:t>نکات</a:t>
            </a:r>
            <a:r>
              <a:rPr lang="fa-IR" b="1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  <a:cs typeface="BTitrBold"/>
              </a:rPr>
              <a:t> </a:t>
            </a:r>
            <a:r>
              <a:rPr lang="fa-IR" b="1" dirty="0">
                <a:solidFill>
                  <a:srgbClr val="17365D"/>
                </a:solidFill>
                <a:latin typeface="BTitrBold"/>
                <a:ea typeface="Calibri" panose="020F0502020204030204" pitchFamily="34" charset="0"/>
                <a:cs typeface="B Lotus" panose="00000400000000000000" pitchFamily="2" charset="-78"/>
              </a:rPr>
              <a:t>مهم</a:t>
            </a:r>
            <a:r>
              <a:rPr lang="en-US" b="1" dirty="0">
                <a:solidFill>
                  <a:srgbClr val="17365D"/>
                </a:solidFill>
                <a:latin typeface="BTitrBold"/>
                <a:ea typeface="Calibri" panose="020F0502020204030204" pitchFamily="34" charset="0"/>
                <a:cs typeface="B Lotus" panose="00000400000000000000" pitchFamily="2" charset="-78"/>
              </a:rPr>
              <a:t>:</a:t>
            </a:r>
            <a:r>
              <a:rPr lang="en-US" sz="1999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999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8577" y="1619065"/>
            <a:ext cx="10738776" cy="4886036"/>
          </a:xfrm>
        </p:spPr>
        <p:txBody>
          <a:bodyPr>
            <a:normAutofit fontScale="92500" lnSpcReduction="20000"/>
          </a:bodyPr>
          <a:lstStyle/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dirty="0" smtClean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Lotus" panose="00000400000000000000" pitchFamily="2" charset="-78"/>
              </a:rPr>
              <a:t>1.</a:t>
            </a:r>
            <a:r>
              <a:rPr lang="fa-IR" dirty="0" smtClean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Roya"/>
              </a:rPr>
              <a:t>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چنانچه ایمیل آکادمیک خود را تایید نکرده باشید، پروفایل و اطلاعات شما برای عموم قابل مشاهده و دسترسی نخواهد بود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2. مقالاتی را که به هر دلیل بازیابی نشدند می توان از طریق ورود اطلاعات به صورت دستی به پروفایل اضافه کرد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3. شما همیشه می توانید از طریق کلید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 Go to my profile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جزئیات مربوط به خود مانند ایمیل آکادمیک، وابستگی سازمانی، و تصویر پروفایل را ویرایش نمایید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4.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اگر می خواهید از استنادات جدید به مقالات و یا اضافه شدن مقاله جدید به پروفایل خود آگاه شوید باید به قسمت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 Follow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بروید و پس از انتخاب هر دو گزینه موجود در آن بر روی</a:t>
            </a:r>
            <a:r>
              <a:rPr lang="fa-IR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Create Alert </a:t>
            </a:r>
            <a:r>
              <a:rPr lang="en-US" dirty="0">
                <a:solidFill>
                  <a:srgbClr val="17365D"/>
                </a:solidFill>
                <a:latin typeface="B Lotus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کلیک کنید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اما پیش از آن حتما</a:t>
            </a:r>
            <a:r>
              <a:rPr lang="en-US" sz="2799" dirty="0">
                <a:solidFill>
                  <a:srgbClr val="17365D"/>
                </a:solidFill>
                <a:latin typeface="Cambria" panose="020405030504060302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"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باید گزینه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 Make it public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را در زمان ویرایش اطلاعات خود فعال کرده باشید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sz="2799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برای خروج از پروفایل خود بر روی گزینه </a:t>
            </a:r>
            <a:r>
              <a:rPr lang="en-US" sz="2799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Sign out </a:t>
            </a:r>
            <a:r>
              <a:rPr lang="fa-IR" sz="2799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کلیک کنید.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4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9249"/>
            <a:ext cx="10361752" cy="1336059"/>
          </a:xfrm>
        </p:spPr>
        <p:txBody>
          <a:bodyPr>
            <a:normAutofit fontScale="90000"/>
          </a:bodyPr>
          <a:lstStyle/>
          <a:p>
            <a:pPr rtl="1">
              <a:lnSpc>
                <a:spcPct val="115000"/>
              </a:lnSpc>
              <a:spcBef>
                <a:spcPts val="0"/>
              </a:spcBef>
            </a:pPr>
            <a:r>
              <a:rPr lang="fa-IR" sz="4399" b="1" dirty="0">
                <a:solidFill>
                  <a:schemeClr val="accent1">
                    <a:lumMod val="75000"/>
                  </a:schemeClr>
                </a:solidFill>
                <a:latin typeface="BTitrBold"/>
                <a:ea typeface="Calibri" panose="020F0502020204030204" pitchFamily="34" charset="0"/>
                <a:cs typeface="B Lotus" panose="00000400000000000000" pitchFamily="2" charset="-78"/>
              </a:rPr>
              <a:t>2.ورود</a:t>
            </a:r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TitrBold"/>
              </a:rPr>
              <a:t> </a:t>
            </a:r>
            <a:r>
              <a:rPr lang="fa-IR" sz="4399" b="1" dirty="0">
                <a:solidFill>
                  <a:schemeClr val="accent1">
                    <a:lumMod val="75000"/>
                  </a:schemeClr>
                </a:solidFill>
                <a:latin typeface="BTitrBold"/>
                <a:ea typeface="Calibri" panose="020F0502020204030204" pitchFamily="34" charset="0"/>
                <a:cs typeface="B Lotus" panose="00000400000000000000" pitchFamily="2" charset="-78"/>
              </a:rPr>
              <a:t>و</a:t>
            </a:r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TitrBold"/>
              </a:rPr>
              <a:t> </a:t>
            </a:r>
            <a:r>
              <a:rPr lang="fa-IR" sz="4399" b="1" dirty="0">
                <a:solidFill>
                  <a:schemeClr val="accent1">
                    <a:lumMod val="75000"/>
                  </a:schemeClr>
                </a:solidFill>
                <a:latin typeface="BTitrBold"/>
                <a:ea typeface="Calibri" panose="020F0502020204030204" pitchFamily="34" charset="0"/>
                <a:cs typeface="B Lotus" panose="00000400000000000000" pitchFamily="2" charset="-78"/>
              </a:rPr>
              <a:t>ویرایش</a:t>
            </a:r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TitrBold"/>
              </a:rPr>
              <a:t> </a:t>
            </a:r>
            <a:r>
              <a:rPr lang="fa-IR" sz="4399" b="1" dirty="0">
                <a:solidFill>
                  <a:schemeClr val="accent1">
                    <a:lumMod val="75000"/>
                  </a:schemeClr>
                </a:solidFill>
                <a:latin typeface="BTitrBold"/>
                <a:ea typeface="Calibri" panose="020F0502020204030204" pitchFamily="34" charset="0"/>
                <a:cs typeface="B Lotus" panose="00000400000000000000" pitchFamily="2" charset="-78"/>
              </a:rPr>
              <a:t>اطلاعات</a:t>
            </a:r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TitrBold"/>
              </a:rPr>
              <a:t> </a:t>
            </a:r>
            <a:r>
              <a:rPr lang="fa-IR" sz="4399" b="1" dirty="0">
                <a:solidFill>
                  <a:schemeClr val="accent1">
                    <a:lumMod val="75000"/>
                  </a:schemeClr>
                </a:solidFill>
                <a:latin typeface="BTitrBold"/>
                <a:ea typeface="Calibri" panose="020F0502020204030204" pitchFamily="34" charset="0"/>
                <a:cs typeface="B Lotus" panose="00000400000000000000" pitchFamily="2" charset="-78"/>
              </a:rPr>
              <a:t>مقالات:</a:t>
            </a:r>
            <a:r>
              <a:rPr lang="en-US" sz="1999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999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535" y="2367369"/>
            <a:ext cx="10571279" cy="3927582"/>
          </a:xfrm>
        </p:spPr>
        <p:txBody>
          <a:bodyPr>
            <a:noAutofit/>
          </a:bodyPr>
          <a:lstStyle/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در این مرحله با استفاده از نامی که در مرحله قبل وارد شده است سیستم به صورت خودکار تمامی مقالاتی را که نام مذکور در آن وجود دارد، بازیابی می کند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درصورتی که از نتایج بازیابی شده اطمینان دارید و همه مقالات متعلق به شما می باشد، می توانید تمامی مقالات را به لیست اضافه نمایید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برای این کار برروی</a:t>
            </a:r>
            <a:r>
              <a:rPr lang="fa-IR" sz="2799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گزینه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 see all articles</a:t>
            </a:r>
            <a:r>
              <a:rPr lang="en-US" sz="2799" dirty="0">
                <a:solidFill>
                  <a:srgbClr val="17365D"/>
                </a:solidFill>
                <a:latin typeface="B Lotus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کلیک نمایید تا لیست کامل مقالات شما نمایش داده شود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799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لیست را چک نمایید و مطمئن شوید که کلیه مقالات مربوط به شما می باشد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در صورتی که مقاله ای مربوط به شما نبود علامت تیک آن مقاله را بردارید</a:t>
            </a:r>
            <a:r>
              <a:rPr lang="fa-IR" sz="23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799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1020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9249"/>
            <a:ext cx="10361752" cy="1336059"/>
          </a:xfrm>
        </p:spPr>
        <p:txBody>
          <a:bodyPr>
            <a:normAutofit fontScale="90000"/>
          </a:bodyPr>
          <a:lstStyle/>
          <a:p>
            <a:pPr rtl="1">
              <a:lnSpc>
                <a:spcPct val="115000"/>
              </a:lnSpc>
              <a:spcBef>
                <a:spcPts val="0"/>
              </a:spcBef>
            </a:pPr>
            <a:r>
              <a:rPr lang="fa-IR" sz="4399" b="1" dirty="0">
                <a:solidFill>
                  <a:schemeClr val="accent1">
                    <a:lumMod val="75000"/>
                  </a:schemeClr>
                </a:solidFill>
                <a:latin typeface="BTitrBold"/>
                <a:ea typeface="Calibri" panose="020F0502020204030204" pitchFamily="34" charset="0"/>
                <a:cs typeface="B Lotus" panose="00000400000000000000" pitchFamily="2" charset="-78"/>
              </a:rPr>
              <a:t>2.ورود</a:t>
            </a:r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TitrBold"/>
              </a:rPr>
              <a:t> </a:t>
            </a:r>
            <a:r>
              <a:rPr lang="fa-IR" sz="4399" b="1" dirty="0">
                <a:solidFill>
                  <a:schemeClr val="accent1">
                    <a:lumMod val="75000"/>
                  </a:schemeClr>
                </a:solidFill>
                <a:latin typeface="BTitrBold"/>
                <a:ea typeface="Calibri" panose="020F0502020204030204" pitchFamily="34" charset="0"/>
                <a:cs typeface="B Lotus" panose="00000400000000000000" pitchFamily="2" charset="-78"/>
              </a:rPr>
              <a:t>و</a:t>
            </a:r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TitrBold"/>
              </a:rPr>
              <a:t> </a:t>
            </a:r>
            <a:r>
              <a:rPr lang="fa-IR" sz="4399" b="1" dirty="0">
                <a:solidFill>
                  <a:schemeClr val="accent1">
                    <a:lumMod val="75000"/>
                  </a:schemeClr>
                </a:solidFill>
                <a:latin typeface="BTitrBold"/>
                <a:ea typeface="Calibri" panose="020F0502020204030204" pitchFamily="34" charset="0"/>
                <a:cs typeface="B Lotus" panose="00000400000000000000" pitchFamily="2" charset="-78"/>
              </a:rPr>
              <a:t>ویرایش</a:t>
            </a:r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TitrBold"/>
              </a:rPr>
              <a:t> </a:t>
            </a:r>
            <a:r>
              <a:rPr lang="fa-IR" sz="4399" b="1" dirty="0">
                <a:solidFill>
                  <a:schemeClr val="accent1">
                    <a:lumMod val="75000"/>
                  </a:schemeClr>
                </a:solidFill>
                <a:latin typeface="BTitrBold"/>
                <a:ea typeface="Calibri" panose="020F0502020204030204" pitchFamily="34" charset="0"/>
                <a:cs typeface="B Lotus" panose="00000400000000000000" pitchFamily="2" charset="-78"/>
              </a:rPr>
              <a:t>اطلاعات</a:t>
            </a:r>
            <a:r>
              <a:rPr lang="fa-IR" sz="3999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TitrBold"/>
              </a:rPr>
              <a:t> </a:t>
            </a:r>
            <a:r>
              <a:rPr lang="fa-IR" sz="4399" b="1" dirty="0">
                <a:solidFill>
                  <a:schemeClr val="accent1">
                    <a:lumMod val="75000"/>
                  </a:schemeClr>
                </a:solidFill>
                <a:latin typeface="BTitrBold"/>
                <a:ea typeface="Calibri" panose="020F0502020204030204" pitchFamily="34" charset="0"/>
                <a:cs typeface="B Lotus" panose="00000400000000000000" pitchFamily="2" charset="-78"/>
              </a:rPr>
              <a:t>مقالات:</a:t>
            </a:r>
            <a:r>
              <a:rPr lang="en-US" sz="1999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999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535" y="2367369"/>
            <a:ext cx="10571279" cy="3927582"/>
          </a:xfrm>
        </p:spPr>
        <p:txBody>
          <a:bodyPr>
            <a:noAutofit/>
          </a:bodyPr>
          <a:lstStyle/>
          <a:p>
            <a:pPr marL="0" algn="r" rtl="1">
              <a:lnSpc>
                <a:spcPct val="115000"/>
              </a:lnSpc>
              <a:spcBef>
                <a:spcPts val="0"/>
              </a:spcBef>
            </a:pP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در این مرحله با استفاده از نامی که در مرحله قبل وارد شده است سیستم به صورت خودکار تمامی مقالاتی را که نام مذکور در آن وجود دارد، بازیابی می کند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درصورتی که از نتایج بازیابی شده اطمینان دارید و همه مقالات متعلق به شما می باشد، می توانید تمامی مقالات را به لیست اضافه نمایید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برای این کار برروی</a:t>
            </a:r>
            <a:r>
              <a:rPr lang="fa-IR" sz="2799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گزینه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 see all articles</a:t>
            </a:r>
            <a:r>
              <a:rPr lang="en-US" sz="2799" dirty="0">
                <a:solidFill>
                  <a:srgbClr val="17365D"/>
                </a:solidFill>
                <a:latin typeface="B Lotus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کلیک نمایید تا لیست کامل مقالات شما نمایش داده شود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799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لیست را چک نمایید و مطمئن شوید که کلیه مقالات مربوط به شما می باشد</a:t>
            </a:r>
            <a:r>
              <a:rPr lang="en-US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fa-IR" sz="27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در صورتی که مقاله ای مربوط به شما نبود علامت تیک آن مقاله را بردارید</a:t>
            </a:r>
            <a:r>
              <a:rPr lang="fa-IR" sz="2399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799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3404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11999067" cy="1224137"/>
          </a:xfrm>
        </p:spPr>
        <p:txBody>
          <a:bodyPr>
            <a:normAutofit/>
          </a:bodyPr>
          <a:lstStyle/>
          <a:p>
            <a:pPr rtl="1"/>
            <a:r>
              <a:rPr lang="fa-IR" sz="3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برای اضافه نمودن مقالات بر روی علامت بعلاوه + کلیک نموده و گزینه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Add article groups </a:t>
            </a:r>
            <a:r>
              <a:rPr lang="fa-IR" sz="32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را انتخاب نمایید.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2815"/>
            <a:ext cx="12188825" cy="5084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199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60648"/>
            <a:ext cx="11999067" cy="1368152"/>
          </a:xfrm>
        </p:spPr>
        <p:txBody>
          <a:bodyPr>
            <a:normAutofit fontScale="90000"/>
          </a:bodyPr>
          <a:lstStyle/>
          <a:p>
            <a:pPr rtl="1"/>
            <a:r>
              <a:rPr lang="fa-IR" sz="3600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+mn-cs"/>
              </a:rPr>
              <a:t>در این مرحله با استفاده از نامی که در مرحله قبل وارد شده است سیستم به صورت خودکار تمامی مقالاتی را که نام مذکور در آن وجود دارد، بازیابی می </a:t>
            </a:r>
            <a:r>
              <a:rPr lang="fa-IR" sz="3600" dirty="0" smtClean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+mn-cs"/>
              </a:rPr>
              <a:t>کند.</a:t>
            </a:r>
            <a:endParaRPr lang="en-US" dirty="0">
              <a:cs typeface="+mn-cs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28800"/>
            <a:ext cx="12188825" cy="5228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050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3"/>
            <a:ext cx="12188825" cy="6856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649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8" y="188640"/>
            <a:ext cx="12071076" cy="936103"/>
          </a:xfrm>
        </p:spPr>
        <p:txBody>
          <a:bodyPr>
            <a:normAutofit fontScale="90000"/>
          </a:bodyPr>
          <a:lstStyle/>
          <a:p>
            <a:pPr rtl="1"/>
            <a:r>
              <a:rPr lang="fa-IR" sz="3600" dirty="0" smtClean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+mn-cs"/>
              </a:rPr>
              <a:t>لیست </a:t>
            </a:r>
            <a:r>
              <a:rPr lang="fa-IR" sz="3600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+mn-cs"/>
              </a:rPr>
              <a:t>را چک نمایید و مطمئن شوید که کلیه مقالات مربوط به شما می باشد</a:t>
            </a:r>
            <a:r>
              <a:rPr lang="en-US" sz="3600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+mn-cs"/>
              </a:rPr>
              <a:t>. </a:t>
            </a:r>
            <a:r>
              <a:rPr lang="fa-IR" sz="3600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+mn-cs"/>
              </a:rPr>
              <a:t>در صورتی که مقاله ای مربوط به شما نبود علامت تیک آن مقاله را بردارید</a:t>
            </a:r>
            <a:r>
              <a:rPr lang="fa-IR" sz="3200" dirty="0">
                <a:solidFill>
                  <a:srgbClr val="17365D"/>
                </a:solidFill>
                <a:latin typeface="BRoya"/>
                <a:ea typeface="Calibri" panose="020F0502020204030204" pitchFamily="34" charset="0"/>
                <a:cs typeface="+mn-cs"/>
              </a:rPr>
              <a:t>.</a:t>
            </a:r>
            <a:endParaRPr lang="en-US" sz="36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3"/>
            <a:ext cx="12188825" cy="5732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067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3"/>
            <a:ext cx="12188825" cy="6856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40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4"/>
            <a:ext cx="12188825" cy="6856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61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628801"/>
          </a:xfrm>
        </p:spPr>
        <p:txBody>
          <a:bodyPr>
            <a:noAutofit/>
          </a:bodyPr>
          <a:lstStyle/>
          <a:p>
            <a:pPr rtl="1"/>
            <a:r>
              <a:rPr lang="fa-IR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3.در کادر اول کدملی خود را وارد نموده </a:t>
            </a:r>
            <a:r>
              <a:rPr lang="fa-IR" sz="40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و </a:t>
            </a:r>
            <a:r>
              <a:rPr lang="fa-IR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بر گزینه </a:t>
            </a:r>
            <a:r>
              <a:rPr lang="fa-IR" sz="40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/>
            </a:r>
            <a:br>
              <a:rPr lang="fa-IR" sz="40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r>
              <a:rPr lang="fa-IR" sz="40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"</a:t>
            </a:r>
            <a:r>
              <a:rPr lang="fa-IR" sz="4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دریافت/ فراموشی کلمه عبور؟ "کلیک نمایید.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/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endParaRPr lang="en-US" sz="3600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749" y="1268760"/>
            <a:ext cx="11737304" cy="45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07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12071075" cy="2250461"/>
          </a:xfrm>
        </p:spPr>
        <p:txBody>
          <a:bodyPr>
            <a:normAutofit/>
          </a:bodyPr>
          <a:lstStyle/>
          <a:p>
            <a:pPr rtl="1"/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اگر ایمیل آکادمیک خود راتایید کنید و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My profile is public </a:t>
            </a:r>
            <a:r>
              <a:rPr lang="fa-IR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را کلیک نمایید پروفایل شما قابل دسترس برای عموم خواهد بود و با جستجوی نام خود در گوگل اسکالر ، پروفایل خود را مشاهده می کنید.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/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988840"/>
            <a:ext cx="11927059" cy="389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64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8519"/>
            <a:ext cx="10361752" cy="8662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748" y="1628801"/>
            <a:ext cx="11449272" cy="41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25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8519"/>
            <a:ext cx="10361752" cy="100427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700809"/>
            <a:ext cx="11567019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08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082291"/>
          </a:xfrm>
        </p:spPr>
        <p:txBody>
          <a:bodyPr/>
          <a:lstStyle/>
          <a:p>
            <a:r>
              <a:rPr lang="fa-IR" sz="3600" cap="small" dirty="0" smtClean="0">
                <a:solidFill>
                  <a:schemeClr val="accent1">
                    <a:lumMod val="75000"/>
                  </a:schemeClr>
                </a:solidFill>
                <a:latin typeface="2  Nazanin"/>
                <a:cs typeface="B Titr" panose="00000700000000000000" pitchFamily="2" charset="-78"/>
              </a:rPr>
              <a:t>نکات مهم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7748" y="1700808"/>
            <a:ext cx="11809312" cy="4752527"/>
          </a:xfrm>
        </p:spPr>
        <p:txBody>
          <a:bodyPr>
            <a:noAutofit/>
          </a:bodyPr>
          <a:lstStyle/>
          <a:p>
            <a:pPr marL="342906" lvl="0" indent="-342906" algn="r" defTabSz="457207" rtl="1">
              <a:buClr>
                <a:srgbClr val="B01513"/>
              </a:buClr>
              <a:buSzPct val="80000"/>
              <a:buFontTx/>
              <a:buChar char="*"/>
            </a:pPr>
            <a:r>
              <a:rPr lang="fa-IR" sz="2800" cap="small" dirty="0" smtClean="0">
                <a:solidFill>
                  <a:schemeClr val="bg2">
                    <a:lumMod val="50000"/>
                  </a:schemeClr>
                </a:solidFill>
                <a:latin typeface="2  Nazanin"/>
              </a:rPr>
              <a:t>در </a:t>
            </a:r>
            <a:r>
              <a:rPr lang="fa-IR" sz="2800" cap="small" dirty="0">
                <a:solidFill>
                  <a:schemeClr val="bg2">
                    <a:lumMod val="50000"/>
                  </a:schemeClr>
                </a:solidFill>
                <a:latin typeface="2  Nazanin"/>
              </a:rPr>
              <a:t>صورت نداشتن لینک </a:t>
            </a:r>
            <a:r>
              <a:rPr lang="en-US" sz="2800" b="1" cap="small" dirty="0">
                <a:solidFill>
                  <a:schemeClr val="bg2">
                    <a:lumMod val="50000"/>
                  </a:schemeClr>
                </a:solidFill>
                <a:latin typeface="2  Nazanin"/>
              </a:rPr>
              <a:t>cv</a:t>
            </a:r>
            <a:r>
              <a:rPr lang="en-US" sz="2800" cap="small" dirty="0">
                <a:solidFill>
                  <a:schemeClr val="bg2">
                    <a:lumMod val="50000"/>
                  </a:schemeClr>
                </a:solidFill>
                <a:latin typeface="2  Nazanin"/>
              </a:rPr>
              <a:t> </a:t>
            </a:r>
            <a:r>
              <a:rPr lang="fa-IR" sz="2800" cap="small" dirty="0">
                <a:solidFill>
                  <a:schemeClr val="bg2">
                    <a:lumMod val="50000"/>
                  </a:schemeClr>
                </a:solidFill>
                <a:latin typeface="2  Nazanin"/>
              </a:rPr>
              <a:t> آنلاین  ، در سامانه پژوهان دانشگاه علوم پزشکی کرمانشاه ثبت نام نماییدو در صورت سوال در مورد سامانه پژوهان با آقای فروغی با شماره 38360016 تماس بگیرید .</a:t>
            </a:r>
          </a:p>
          <a:p>
            <a:pPr marL="342906" lvl="0" indent="-342906" algn="r" defTabSz="457207" rtl="1">
              <a:buClr>
                <a:srgbClr val="B01513"/>
              </a:buClr>
              <a:buSzPct val="80000"/>
              <a:buFontTx/>
              <a:buChar char="*"/>
            </a:pPr>
            <a:r>
              <a:rPr lang="fa-IR" sz="2800" cap="small" dirty="0">
                <a:solidFill>
                  <a:schemeClr val="bg2">
                    <a:lumMod val="50000"/>
                  </a:schemeClr>
                </a:solidFill>
                <a:latin typeface="2  Nazanin"/>
              </a:rPr>
              <a:t>درصورت نداشتن ایمیل آکادمیک یا فراموش کردن پسورد آن با بخش</a:t>
            </a:r>
            <a:r>
              <a:rPr lang="en-US" sz="2800" cap="small" dirty="0">
                <a:solidFill>
                  <a:schemeClr val="bg2">
                    <a:lumMod val="50000"/>
                  </a:schemeClr>
                </a:solidFill>
                <a:latin typeface="2  Nazanin"/>
              </a:rPr>
              <a:t>IT</a:t>
            </a:r>
            <a:r>
              <a:rPr lang="fa-IR" sz="2800" cap="small" dirty="0">
                <a:solidFill>
                  <a:schemeClr val="bg2">
                    <a:lumMod val="50000"/>
                  </a:schemeClr>
                </a:solidFill>
                <a:latin typeface="2  Nazanin"/>
              </a:rPr>
              <a:t> دانشگاه آقای مهندس شهسواری با شماره 38362905 تماس بگیرید.</a:t>
            </a:r>
          </a:p>
          <a:p>
            <a:pPr marL="342906" lvl="0" indent="-342906" algn="r" defTabSz="457207" rtl="1">
              <a:buClr>
                <a:srgbClr val="B01513"/>
              </a:buClr>
              <a:buSzPct val="80000"/>
              <a:buFontTx/>
              <a:buChar char="*"/>
            </a:pPr>
            <a:r>
              <a:rPr lang="fa-IR" sz="2800" cap="small" dirty="0">
                <a:solidFill>
                  <a:schemeClr val="bg2">
                    <a:lumMod val="50000"/>
                  </a:schemeClr>
                </a:solidFill>
                <a:latin typeface="2  Nazanin"/>
              </a:rPr>
              <a:t>پسورد شناسه های آکادمیک را تا حد امکان مشترک و (ترکیبی از حروف و سیمبل و اعدادی)که فراموش نمی کنید ،انتخاب نمایید.</a:t>
            </a:r>
          </a:p>
          <a:p>
            <a:pPr lvl="0" algn="ctr" defTabSz="457207" rtl="1">
              <a:buClr>
                <a:srgbClr val="B01513"/>
              </a:buClr>
              <a:buSzPct val="80000"/>
            </a:pPr>
            <a:r>
              <a:rPr lang="fa-IR" sz="2800" cap="small" dirty="0">
                <a:solidFill>
                  <a:schemeClr val="bg2">
                    <a:lumMod val="50000"/>
                  </a:schemeClr>
                </a:solidFill>
                <a:latin typeface="2  Nazanin"/>
              </a:rPr>
              <a:t>بطور مثال </a:t>
            </a:r>
            <a:r>
              <a:rPr lang="en-US" sz="2800" cap="small" dirty="0">
                <a:solidFill>
                  <a:schemeClr val="bg2">
                    <a:lumMod val="50000"/>
                  </a:schemeClr>
                </a:solidFill>
                <a:latin typeface="2  Nazanin"/>
              </a:rPr>
              <a:t>ahmad@1362</a:t>
            </a:r>
            <a:endParaRPr lang="fa-IR" sz="2800" cap="small" dirty="0">
              <a:solidFill>
                <a:schemeClr val="bg2">
                  <a:lumMod val="50000"/>
                </a:schemeClr>
              </a:solidFill>
              <a:latin typeface="2  Nazanin"/>
            </a:endParaRPr>
          </a:p>
        </p:txBody>
      </p:sp>
    </p:spTree>
    <p:extLst>
      <p:ext uri="{BB962C8B-B14F-4D97-AF65-F5344CB8AC3E}">
        <p14:creationId xmlns:p14="http://schemas.microsoft.com/office/powerpoint/2010/main" val="2576253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41" y="-76200"/>
            <a:ext cx="12293767" cy="6934200"/>
          </a:xfrm>
        </p:spPr>
      </p:pic>
      <p:sp>
        <p:nvSpPr>
          <p:cNvPr id="6" name="TextBox 5"/>
          <p:cNvSpPr txBox="1"/>
          <p:nvPr/>
        </p:nvSpPr>
        <p:spPr>
          <a:xfrm>
            <a:off x="203147" y="381000"/>
            <a:ext cx="5638801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9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با سپاس از حضورتان </a:t>
            </a:r>
            <a:endParaRPr lang="en-US" sz="9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43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0</TotalTime>
  <Words>2646</Words>
  <Application>Microsoft Office PowerPoint</Application>
  <PresentationFormat>Custom</PresentationFormat>
  <Paragraphs>161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21" baseType="lpstr">
      <vt:lpstr>2  Nazanin</vt:lpstr>
      <vt:lpstr>Arial</vt:lpstr>
      <vt:lpstr>B Lotus</vt:lpstr>
      <vt:lpstr>B Nazanin</vt:lpstr>
      <vt:lpstr>B Nazanin,Bold</vt:lpstr>
      <vt:lpstr>B Sina,Bold</vt:lpstr>
      <vt:lpstr>B Titr</vt:lpstr>
      <vt:lpstr>BRoya</vt:lpstr>
      <vt:lpstr>BTitrBold</vt:lpstr>
      <vt:lpstr>Calibri</vt:lpstr>
      <vt:lpstr>Calibri-Bold</vt:lpstr>
      <vt:lpstr>Cambria</vt:lpstr>
      <vt:lpstr>Century</vt:lpstr>
      <vt:lpstr>Century Gothic</vt:lpstr>
      <vt:lpstr>Century Gothic,Bold</vt:lpstr>
      <vt:lpstr>IranNastaliq</vt:lpstr>
      <vt:lpstr>MS Mincho</vt:lpstr>
      <vt:lpstr>Symbol</vt:lpstr>
      <vt:lpstr>Tahoma</vt:lpstr>
      <vt:lpstr>Tahoma,Bold</vt:lpstr>
      <vt:lpstr>Times New Roman</vt:lpstr>
      <vt:lpstr>Tw Cen MT</vt:lpstr>
      <vt:lpstr>Verdana</vt:lpstr>
      <vt:lpstr>Wingdings</vt:lpstr>
      <vt:lpstr>Wingdings 3</vt:lpstr>
      <vt:lpstr>Zar</vt:lpstr>
      <vt:lpstr>Droplet</vt:lpstr>
      <vt:lpstr>PowerPoint Presentation</vt:lpstr>
      <vt:lpstr>کارگاه تکمیل پروفایل علم سنجی</vt:lpstr>
      <vt:lpstr>PowerPoint Presentation</vt:lpstr>
      <vt:lpstr>سامانه علم سنجی </vt:lpstr>
      <vt:lpstr>آدرس سامانه علم سنجی isid.research.ac.ir </vt:lpstr>
      <vt:lpstr>سامانه را بر روی نام دانشگاه خود تنظیم نموده و نام خود را جستجو نمایید . هر عضوهیأت علمی تنها می تواند در یک دانشگاه دارای پروفایل علم سنجی باشد.</vt:lpstr>
      <vt:lpstr>در صورت موجود بودن نام شما در سامانه ، جهت دریافت رمز 1.بر گزینه  "ورود به سامانه" کلیک  نمایید.</vt:lpstr>
      <vt:lpstr>در صورت موجود بودن نام شما در سامانه ، جهت دریافت رمز 1.بر گزینه  "ورود به سامانه" کلیک  نمایید. </vt:lpstr>
      <vt:lpstr>3.در کادر اول کدملی خود را وارد نموده و بر گزینه  "دریافت/ فراموشی کلمه عبور؟ "کلیک نمایید. </vt:lpstr>
      <vt:lpstr>2. بر گزینه "ورود اعضای هیأت علمی" کلیک نمایید. </vt:lpstr>
      <vt:lpstr>4. مجددا کدملی را وارد نموده و کدبصری را صحیح وارد نمایید  و بر گزینه "بازنشانی کلمه عبور" کلیک کنید. </vt:lpstr>
      <vt:lpstr>5.پس از کلیک بر روی بازنشانی کلمه عبور، یک رمز موقت به شماره همراه شما ارسال می شود، کدملی و رمز موقت را وارد نمایید. </vt:lpstr>
      <vt:lpstr>6. کلمه عبورجدید مورد نظر خود را در کادر مربوطه وارد نموده و تکرار نمایید و بر گزینه " تغییر کلمه عبور" کلیک کنید.  </vt:lpstr>
      <vt:lpstr>. در صورت پذیرفتن کلمه عبورجدید ، پیغام " کلمه عبور با موفقیت تغییر داده شد " را مشاهده می نمایید.  </vt:lpstr>
      <vt:lpstr>7. هم اکنون می توانید با کدملی و رمز جدید خود وارد پروفایل شخصی خود  در سامانه علم سنجی شوید.</vt:lpstr>
      <vt:lpstr>با انتخاب گزینه اول ، می توانید پروفایل علم سنجی خود را مشاهده نمایید . </vt:lpstr>
      <vt:lpstr>با مشاهده پروفایل علم سنجی خود، قسمت لینک پروفایل های علمی خود را چک نمایید . در صورت قابل  مشاهده نبودن آنها ، نسبت به تکمیل آنها در بخش ویرایش پروفایل اقدام نمایید.</vt:lpstr>
      <vt:lpstr>با انتخاب ویرایش پروفایل می توانید" اطلاعات عمومی "را بررسی و درصورت نیاز ویرایش و تکمیل نمایید.</vt:lpstr>
      <vt:lpstr>با انتخاب ویرایش پروفایل می توانید" اطلاعات تخصصی "را بررسی و درصورت تغییر اصلاح نمایید.</vt:lpstr>
      <vt:lpstr>PowerPoint Presentation</vt:lpstr>
      <vt:lpstr>PowerPoint Presentation</vt:lpstr>
      <vt:lpstr>با انتخاب ویرایش پروفایل می توانید" شناسه های آکادمیک"را تکمیل نمایید.</vt:lpstr>
      <vt:lpstr>PowerPoint Presentation</vt:lpstr>
      <vt:lpstr>روش یافتن Author ID در پایگاه Scopus </vt:lpstr>
      <vt:lpstr> برای دریافت Author ID بر رویAuthor Search کلیک کنید نام خانوادگی و حرف اول نام کوچک و کاراکتر ستاره * و در قسمتAffiliation  نام سازمان یا موسسه ای که نویسنده به آن وابسته است ذکر کرد. </vt:lpstr>
      <vt:lpstr>در ادامه برای دریافت Author ID بر روی نام نویسنده کلیک کنید. </vt:lpstr>
      <vt:lpstr>پس از کلیک بر روی نام نویسنده ، Author ID را در پروفایل نویسنده را مشاهده می کنید. </vt:lpstr>
      <vt:lpstr>PowerPoint Presentation</vt:lpstr>
      <vt:lpstr>معرفی  ORCID ID</vt:lpstr>
      <vt:lpstr>1.ابتدا با آدرس  https://orcid.org  واردسایت شوید.  </vt:lpstr>
      <vt:lpstr>2.در صورتیکه از قبل در سایت ارکید ثبت نام نکردید بر گزینه Register   now یا REGISER FOR AN ORCID ID کلیک نمایید.</vt:lpstr>
      <vt:lpstr>3.برای ثبت نام ،اطلاعات خواسته شده را در کادرها وارد نمایید. </vt:lpstr>
      <vt:lpstr>برای ثبت نام ،اطلاعات خواسته شده را در کادرها وارد نمایید.</vt:lpstr>
      <vt:lpstr>4.بعد ازثبت نام ، سایت ارکید یک پیام به ایمیل آکادمیک شما ارسال میکند.</vt:lpstr>
      <vt:lpstr>5.پس از ثبت نام جهت تکمیل اطلاعات شخصی خود از قبیل اطلاعات مربوط به  سابقه کاری وتحصیلی و انتشارات وارد این صفحه می شوید.</vt:lpstr>
      <vt:lpstr>6.وارد نمودن اطلاعات مربوط به محل تحصیل </vt:lpstr>
      <vt:lpstr>اطلاعات مربوط به تحصیل خود را تکمیل نمایید.</vt:lpstr>
      <vt:lpstr>7.وارد نمودن اطلاعات مربوط به استخدامی</vt:lpstr>
      <vt:lpstr>اطلاعات مربوط به استخدامی خود را تکمیل نمایید.</vt:lpstr>
      <vt:lpstr>PowerPoint Presentation</vt:lpstr>
      <vt:lpstr>Works</vt:lpstr>
      <vt:lpstr>PowerPoint Presentation</vt:lpstr>
      <vt:lpstr>Search&amp; Link</vt:lpstr>
      <vt:lpstr>جهت تکمیل اطلاعات مربوط به انتشارات خود به بخش Works وارد شوید</vt:lpstr>
      <vt:lpstr>در صورتی که مقالات شما در پایگاه pubmed قراردارد،وارد لینک  Europe pubmed central  شوید.</vt:lpstr>
      <vt:lpstr>در صورتیکه مقالات نمایش داده شده مربوط به شما می باشد برروی مربع کنار آن به منظورانتخاب مقاله کلیک نمایید.</vt:lpstr>
      <vt:lpstr>PowerPoint Presentation</vt:lpstr>
      <vt:lpstr>PowerPoint Presentation</vt:lpstr>
      <vt:lpstr>PowerPoint Presentation</vt:lpstr>
      <vt:lpstr>راهنمای ثبت کدResearcher ID</vt:lpstr>
      <vt:lpstr>از قابلیت های این سرویس می توان موارد زیر را نام برد:</vt:lpstr>
      <vt:lpstr>مراحل دریافت شناسه Researcher ID</vt:lpstr>
      <vt:lpstr>مرحله اول: وارد بخش New to ResearcherID شوید.</vt:lpstr>
      <vt:lpstr>مرحله دوم: وارد ایمیل خود شوید و روی لینک ارسال شده جهت  فعال سازی کلیک نمایید.</vt:lpstr>
      <vt:lpstr>مرحله سوم: : پس از کلیک بر لینک مندرج در ایمیل، به صفحه دیگری هدایت می شوید.</vt:lpstr>
      <vt:lpstr>PowerPoint Presentation</vt:lpstr>
      <vt:lpstr>PowerPoint Presentation</vt:lpstr>
      <vt:lpstr>مرحله چهارم: در این مرحله پنجره قوانین مربوط به شناسه باز می شود. دکمه تایید را کلیک کنید.</vt:lpstr>
      <vt:lpstr>PowerPoint Presentation</vt:lpstr>
      <vt:lpstr>اکنون شما می توانید شناسه ResearcherID اختصاصی خود را مشاهده نمایید که شامل حرف- عدد-سال عضویت می باشد.</vt:lpstr>
      <vt:lpstr>PowerPoint Presentation</vt:lpstr>
      <vt:lpstr>در بخش My Publication</vt:lpstr>
      <vt:lpstr>بخش Manage List</vt:lpstr>
      <vt:lpstr>PowerPoint Presentation</vt:lpstr>
      <vt:lpstr>PowerPoint Presentation</vt:lpstr>
      <vt:lpstr>نکته مهم:</vt:lpstr>
      <vt:lpstr>روش public کردن پروفایل ResearcherID</vt:lpstr>
      <vt:lpstr>PowerPoint Presentation</vt:lpstr>
      <vt:lpstr>در برگهAbout Me :همه موارد را public نمایید.</vt:lpstr>
      <vt:lpstr>برای اضافه نمودن مقالات خود گزینه Add publicationرا کلیک کنید.</vt:lpstr>
      <vt:lpstr>در صفحه ظاهرشده :سه گزینه مشاهده می کنید که شما OPTION1 را انتخاب کنید.</vt:lpstr>
      <vt:lpstr>سپس نام خود یا عنوان مقاله مورد نظر را جستجو فرمایید.</vt:lpstr>
      <vt:lpstr>به طور خاص: مقالاتی که جزء WoS Core Collection نیستند  فیلدTimes Cited را ندارند. بطورمثال در تصویر مقاله اول جزء WoS Core Collection است و دومی خیر. </vt:lpstr>
      <vt:lpstr>PowerPoint Presentation</vt:lpstr>
      <vt:lpstr>معرفی پروفایل گوگل اسکالر</vt:lpstr>
      <vt:lpstr>1. ایجاد پروفایل در Google Scholar Citation</vt:lpstr>
      <vt:lpstr>PowerPoint Presentation</vt:lpstr>
      <vt:lpstr>بر روی گزینه  My profile  کلیک کنید.</vt:lpstr>
      <vt:lpstr>در صفحه باز شده اطلاعات زیر را وارد نمایید </vt:lpstr>
      <vt:lpstr>PowerPoint Presentation</vt:lpstr>
      <vt:lpstr>نکات مهم: </vt:lpstr>
      <vt:lpstr>2.ورود و ویرایش اطلاعات مقالات: </vt:lpstr>
      <vt:lpstr>2.ورود و ویرایش اطلاعات مقالات: </vt:lpstr>
      <vt:lpstr>برای اضافه نمودن مقالات بر روی علامت بعلاوه + کلیک نموده و گزینه Add article groups  را انتخاب نمایید.</vt:lpstr>
      <vt:lpstr>در این مرحله با استفاده از نامی که در مرحله قبل وارد شده است سیستم به صورت خودکار تمامی مقالاتی را که نام مذکور در آن وجود دارد، بازیابی می کند.</vt:lpstr>
      <vt:lpstr>PowerPoint Presentation</vt:lpstr>
      <vt:lpstr>لیست را چک نمایید و مطمئن شوید که کلیه مقالات مربوط به شما می باشد. در صورتی که مقاله ای مربوط به شما نبود علامت تیک آن مقاله را بردارید.</vt:lpstr>
      <vt:lpstr>PowerPoint Presentation</vt:lpstr>
      <vt:lpstr>PowerPoint Presentation</vt:lpstr>
      <vt:lpstr>اگر ایمیل آکادمیک خود راتایید کنید و My profile is public را کلیک نمایید پروفایل شما قابل دسترس برای عموم خواهد بود و با جستجوی نام خود در گوگل اسکالر ، پروفایل خود را مشاهده می کنید. </vt:lpstr>
      <vt:lpstr>PowerPoint Presentation</vt:lpstr>
      <vt:lpstr>PowerPoint Presentation</vt:lpstr>
      <vt:lpstr>نکات مهم 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>madsg.com</dc:description>
  <cp:lastModifiedBy/>
  <cp:revision>1</cp:revision>
  <dcterms:created xsi:type="dcterms:W3CDTF">2014-03-11T09:37:10Z</dcterms:created>
  <dcterms:modified xsi:type="dcterms:W3CDTF">2024-03-06T07:39:50Z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